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9" r:id="rId10"/>
    <p:sldId id="264" r:id="rId11"/>
    <p:sldId id="266" r:id="rId12"/>
    <p:sldId id="267" r:id="rId13"/>
    <p:sldId id="265" r:id="rId14"/>
    <p:sldId id="268" r:id="rId15"/>
    <p:sldId id="272" r:id="rId16"/>
    <p:sldId id="271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A7E0F-A9E1-4548-BD83-FCD5D5614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85160-ACAC-403D-B02C-B31080DD0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A006D-91B3-4EB8-A4EC-30B26DF45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6939E-228B-44E8-B6A7-25A84C3C31DE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FBED8-6EEA-4E54-8EF5-72018EBB4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A7F1-E4E7-4FBD-8F69-E3D4491AB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A417-6DB0-49FD-95D1-BB9B9B8EE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374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6A4C8-9CBD-4C28-A004-B738E8AD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FC1760-D005-49A8-A500-8908C6C20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3C018-9E48-4900-85AC-243B1569F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6939E-228B-44E8-B6A7-25A84C3C31DE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DA6B7-2783-4660-BF26-288B47247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4777E-3DF4-4D4A-9A8C-A2368536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A417-6DB0-49FD-95D1-BB9B9B8EE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138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3FCA00-5383-4602-AF76-0C7F77E1BE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AA7D4A-D539-4047-B7C3-BD2819FE2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BA3EC-D02D-479D-9D14-6FE542FB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6939E-228B-44E8-B6A7-25A84C3C31DE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6AED-0DCF-4ADA-A0CF-219A79EA7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8AE10-59F4-4AC3-904D-53F51EFD9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A417-6DB0-49FD-95D1-BB9B9B8EE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235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CACB9-97BF-4EA3-8DB6-1B6084661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54AAA-DA94-4FEF-B080-4958AAC67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8E45A-235D-4E47-8F9A-095836133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6939E-228B-44E8-B6A7-25A84C3C31DE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ECB69-C763-4BEB-9BDD-FCC6F1794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D414A-BBEE-45AF-AC0F-EBF6A6D90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A417-6DB0-49FD-95D1-BB9B9B8EE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177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F7E20-5954-42C5-932A-DC640751B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3DCC4-B764-42B0-A5C6-12954AFEC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9EF08-4280-48DC-9749-67ED8C91F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6939E-228B-44E8-B6A7-25A84C3C31DE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E1FB3-96B0-4CAB-B8EC-0D5F4D0AE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0E4FC-F2A7-404C-B4AF-5537E4E4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A417-6DB0-49FD-95D1-BB9B9B8EE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50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6340-2834-40D0-B918-D81318A19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5539F-9C65-4218-BBA2-E911320740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EB544-CFDE-4D25-928E-4038EF7D8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A26143-A2B9-4813-90C4-3C7B7E303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6939E-228B-44E8-B6A7-25A84C3C31DE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656E6F-594D-4E71-B056-AD0D3930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877A1-E279-447B-869F-F9C6ED02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A417-6DB0-49FD-95D1-BB9B9B8EE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75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5C19D-6CFF-4984-B4D6-65AE1475C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19B0B-879B-4B2E-88BD-E83446E91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023B1C-F374-49F7-AB03-FEAC4922B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0F9689-519D-4095-92C3-0C77BDE8A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A4B09-3600-4AD9-AED5-B4F74B94DE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187A32-0E0C-4877-89AB-77DB956BD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6939E-228B-44E8-B6A7-25A84C3C31DE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27970-6A54-47CF-B965-5F00178FA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82AAF8-4711-4D82-A4B9-5C93FACB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A417-6DB0-49FD-95D1-BB9B9B8EE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851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170C9-5875-4034-81A3-A0B364445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605F04-5441-45E7-AC6D-EB06B458B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6939E-228B-44E8-B6A7-25A84C3C31DE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B57578-B739-4161-A22D-4B6F4CF0C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7AB09-8A0B-496E-B016-DA1065B60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A417-6DB0-49FD-95D1-BB9B9B8EE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270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01489F-12EB-4F99-BB32-E25823021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6939E-228B-44E8-B6A7-25A84C3C31DE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D07D6-2D04-4D3D-8254-EA3BBD42C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ED6F7-C900-4419-881B-8D01D663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A417-6DB0-49FD-95D1-BB9B9B8EE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444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54FE1-6014-4762-ACE9-56BD18CDD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B89D5-132B-4E56-A7FA-83FCF4776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C5CDA-F15C-442E-9D0F-E634974EF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982997-FE7D-41AF-AD76-E7A64A62E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6939E-228B-44E8-B6A7-25A84C3C31DE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791D5-8F6F-45D8-B6F4-13B8BF121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1F953-885F-4ACE-BD79-16E060AF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A417-6DB0-49FD-95D1-BB9B9B8EE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627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477F2-2578-4FB1-AF84-BD392F2D5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E8469F-2DE1-41B4-8E23-D877954B13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82E70-307C-414A-A1CF-67F39A9EB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0A60CE-D303-4EAB-A97B-FF58B2E92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6939E-228B-44E8-B6A7-25A84C3C31DE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498EB5-A1B2-4139-8C5B-B8E0AD0DD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C3560-9667-46BE-B028-630F6BA12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A417-6DB0-49FD-95D1-BB9B9B8EE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397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87217C-660B-42FB-AF35-CE265C841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996DD-A9AC-47FB-96E7-42FDC93C9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C086C-9787-4E62-9CA6-A2FB044BF3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6939E-228B-44E8-B6A7-25A84C3C31DE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E31D4-4F3F-4302-91C6-3A6FE7AE8C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99847-C675-4369-9B72-F6165151D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6A417-6DB0-49FD-95D1-BB9B9B8EE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176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e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0B1C2-4FE2-4E84-A3E9-C5A3D859F0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932036"/>
          </a:xfrm>
        </p:spPr>
        <p:txBody>
          <a:bodyPr/>
          <a:lstStyle/>
          <a:p>
            <a:r>
              <a:rPr lang="en-GB" dirty="0"/>
              <a:t>Making the most of citizen science</a:t>
            </a:r>
          </a:p>
        </p:txBody>
      </p:sp>
      <p:pic>
        <p:nvPicPr>
          <p:cNvPr id="5" name="Picture 4" descr="A close up of a frog&#10;&#10;Description automatically generated with low confidence">
            <a:extLst>
              <a:ext uri="{FF2B5EF4-FFF2-40B4-BE49-F238E27FC236}">
                <a16:creationId xmlns:a16="http://schemas.microsoft.com/office/drawing/2014/main" id="{1F4E070C-8DAF-4D2A-88B5-E3405DE00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022" y="1932036"/>
            <a:ext cx="7575956" cy="49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05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33FAB3F-A743-42CE-AF24-104F08B021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Interested in what influenced detection (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33FAB3F-A743-42CE-AF24-104F08B02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2FEFD-D8FC-4DDE-A250-207FC3594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38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What time did survey take place?</a:t>
            </a:r>
          </a:p>
          <a:p>
            <a:r>
              <a:rPr lang="en-GB" dirty="0"/>
              <a:t>How many cars drove past?</a:t>
            </a:r>
          </a:p>
          <a:p>
            <a:r>
              <a:rPr lang="en-GB" dirty="0"/>
              <a:t>What was the lunar phase?</a:t>
            </a:r>
          </a:p>
          <a:p>
            <a:r>
              <a:rPr lang="en-GB" dirty="0"/>
              <a:t>How much cloud cover was there?</a:t>
            </a:r>
          </a:p>
          <a:p>
            <a:pPr lvl="1"/>
            <a:r>
              <a:rPr lang="en-GB" dirty="0"/>
              <a:t>Plus an interaction between lunar phase and cloud cover</a:t>
            </a:r>
          </a:p>
          <a:p>
            <a:r>
              <a:rPr lang="en-GB" dirty="0"/>
              <a:t>Had it rained in the last 48 hours?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51EA526-20A9-4573-94A6-A9A81FF17F08}"/>
              </a:ext>
            </a:extLst>
          </p:cNvPr>
          <p:cNvSpPr/>
          <p:nvPr/>
        </p:nvSpPr>
        <p:spPr>
          <a:xfrm>
            <a:off x="4644032" y="102837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7" name="Picture 6" descr="A picture containing outdoor, sky, rock, nature&#10;&#10;Description automatically generated">
            <a:extLst>
              <a:ext uri="{FF2B5EF4-FFF2-40B4-BE49-F238E27FC236}">
                <a16:creationId xmlns:a16="http://schemas.microsoft.com/office/drawing/2014/main" id="{BA02930D-B1AA-4DA7-859B-6D7E94A43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360" y="2328210"/>
            <a:ext cx="4572000" cy="3169920"/>
          </a:xfrm>
          <a:prstGeom prst="rect">
            <a:avLst/>
          </a:prstGeom>
        </p:spPr>
      </p:pic>
      <p:pic>
        <p:nvPicPr>
          <p:cNvPr id="9" name="Picture 8" descr="A group of people in a boat&#10;&#10;Description automatically generated with medium confidence">
            <a:extLst>
              <a:ext uri="{FF2B5EF4-FFF2-40B4-BE49-F238E27FC236}">
                <a16:creationId xmlns:a16="http://schemas.microsoft.com/office/drawing/2014/main" id="{EA0EAB61-7D40-43CB-84EC-3C1FF6E77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929" y="2448632"/>
            <a:ext cx="4585431" cy="3049498"/>
          </a:xfrm>
          <a:prstGeom prst="rect">
            <a:avLst/>
          </a:prstGeom>
        </p:spPr>
      </p:pic>
      <p:pic>
        <p:nvPicPr>
          <p:cNvPr id="11" name="Picture 10" descr="A tree with the moon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366F5D48-36CD-4ED2-A9FD-0822BFD29B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0"/>
          <a:stretch/>
        </p:blipFill>
        <p:spPr>
          <a:xfrm>
            <a:off x="6563360" y="2448631"/>
            <a:ext cx="4548600" cy="3040043"/>
          </a:xfrm>
          <a:prstGeom prst="rect">
            <a:avLst/>
          </a:prstGeom>
        </p:spPr>
      </p:pic>
      <p:pic>
        <p:nvPicPr>
          <p:cNvPr id="13" name="Picture 12" descr="A body of water with trees around it&#10;&#10;Description automatically generated with medium confidence">
            <a:extLst>
              <a:ext uri="{FF2B5EF4-FFF2-40B4-BE49-F238E27FC236}">
                <a16:creationId xmlns:a16="http://schemas.microsoft.com/office/drawing/2014/main" id="{932F610B-4189-4F12-A3A2-D383EB41D7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060" y="2262927"/>
            <a:ext cx="4548600" cy="3411450"/>
          </a:xfrm>
          <a:prstGeom prst="rect">
            <a:avLst/>
          </a:prstGeom>
        </p:spPr>
      </p:pic>
      <p:pic>
        <p:nvPicPr>
          <p:cNvPr id="15" name="Picture 14" descr="A picture containing nature, dark, night sky&#10;&#10;Description automatically generated">
            <a:extLst>
              <a:ext uri="{FF2B5EF4-FFF2-40B4-BE49-F238E27FC236}">
                <a16:creationId xmlns:a16="http://schemas.microsoft.com/office/drawing/2014/main" id="{4566C1D9-2254-4E8D-B665-079DA9D724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23"/>
          <a:stretch/>
        </p:blipFill>
        <p:spPr>
          <a:xfrm>
            <a:off x="6563359" y="2328210"/>
            <a:ext cx="4560301" cy="3346168"/>
          </a:xfrm>
          <a:prstGeom prst="rect">
            <a:avLst/>
          </a:prstGeom>
        </p:spPr>
      </p:pic>
      <p:pic>
        <p:nvPicPr>
          <p:cNvPr id="17" name="Picture 16" descr="A dog lying on the ground&#10;&#10;Description automatically generated with low confidence">
            <a:extLst>
              <a:ext uri="{FF2B5EF4-FFF2-40B4-BE49-F238E27FC236}">
                <a16:creationId xmlns:a16="http://schemas.microsoft.com/office/drawing/2014/main" id="{AC57BF9E-85C2-4450-91F3-89BCE0B7D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929" y="2703295"/>
            <a:ext cx="4617388" cy="2595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84C38B-F78B-49B2-B198-AD518E1DCF2E}"/>
              </a:ext>
            </a:extLst>
          </p:cNvPr>
          <p:cNvSpPr txBox="1"/>
          <p:nvPr/>
        </p:nvSpPr>
        <p:spPr>
          <a:xfrm>
            <a:off x="6595318" y="1496368"/>
            <a:ext cx="45719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All might affect whether a frog vocalises. Since detection depending on whether a frog vocalised, all these may affect detection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D15190-63B0-4996-A48E-B7E5866DC541}"/>
                  </a:ext>
                </a:extLst>
              </p:cNvPr>
              <p:cNvSpPr txBox="1"/>
              <p:nvPr/>
            </p:nvSpPr>
            <p:spPr>
              <a:xfrm>
                <a:off x="0" y="6031516"/>
                <a:ext cx="12192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𝑙𝑜𝑔𝑖𝑡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𝐷𝑎𝑡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𝐶𝑎𝑟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𝐿𝑢𝑛𝑎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𝐶𝑙𝑜𝑢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𝐿𝑢𝑛𝑎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𝐶𝑙𝑜𝑢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𝑅𝑎𝑖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𝑌𝑒𝑠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D15190-63B0-4996-A48E-B7E5866DC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31516"/>
                <a:ext cx="12192000" cy="400110"/>
              </a:xfrm>
              <a:prstGeom prst="rect">
                <a:avLst/>
              </a:prstGeom>
              <a:blipFill>
                <a:blip r:embed="rId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36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33FAB3F-A743-42CE-AF24-104F08B021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Interested in what influenced detection (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33FAB3F-A743-42CE-AF24-104F08B02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51EA526-20A9-4573-94A6-A9A81FF17F08}"/>
              </a:ext>
            </a:extLst>
          </p:cNvPr>
          <p:cNvSpPr/>
          <p:nvPr/>
        </p:nvSpPr>
        <p:spPr>
          <a:xfrm>
            <a:off x="4644032" y="102837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D15190-63B0-4996-A48E-B7E5866DC541}"/>
                  </a:ext>
                </a:extLst>
              </p:cNvPr>
              <p:cNvSpPr txBox="1"/>
              <p:nvPr/>
            </p:nvSpPr>
            <p:spPr>
              <a:xfrm>
                <a:off x="91440" y="2122137"/>
                <a:ext cx="12192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𝑙𝑜𝑔𝑖𝑡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𝐷𝑎𝑡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𝐶𝑎𝑟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𝐿𝑢𝑛𝑎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𝐶𝑙𝑜𝑢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𝐿𝑢𝑛𝑎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𝐶𝑙𝑜𝑢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𝑅𝑎𝑖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𝑌𝑒𝑠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D15190-63B0-4996-A48E-B7E5866DC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" y="2122137"/>
                <a:ext cx="12192000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45BDB0A5-FF8F-4653-9682-0B3826287CCE}"/>
              </a:ext>
            </a:extLst>
          </p:cNvPr>
          <p:cNvSpPr/>
          <p:nvPr/>
        </p:nvSpPr>
        <p:spPr>
          <a:xfrm>
            <a:off x="2407920" y="2122137"/>
            <a:ext cx="345440" cy="40011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3B3B5CA-C95E-4D60-A7BD-F4367601D910}"/>
              </a:ext>
            </a:extLst>
          </p:cNvPr>
          <p:cNvSpPr/>
          <p:nvPr/>
        </p:nvSpPr>
        <p:spPr>
          <a:xfrm>
            <a:off x="2995168" y="2122137"/>
            <a:ext cx="345440" cy="40011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4FF598-1096-416E-BBE8-40673188572F}"/>
              </a:ext>
            </a:extLst>
          </p:cNvPr>
          <p:cNvSpPr/>
          <p:nvPr/>
        </p:nvSpPr>
        <p:spPr>
          <a:xfrm>
            <a:off x="4177792" y="2122137"/>
            <a:ext cx="345440" cy="40011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D69A39-29E1-4643-BB4E-C18E5DF35EB6}"/>
              </a:ext>
            </a:extLst>
          </p:cNvPr>
          <p:cNvSpPr/>
          <p:nvPr/>
        </p:nvSpPr>
        <p:spPr>
          <a:xfrm>
            <a:off x="5354320" y="2122137"/>
            <a:ext cx="345440" cy="40011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697EDEF-53BB-4A59-9963-94DBDC06F6B3}"/>
              </a:ext>
            </a:extLst>
          </p:cNvPr>
          <p:cNvSpPr/>
          <p:nvPr/>
        </p:nvSpPr>
        <p:spPr>
          <a:xfrm>
            <a:off x="6675122" y="2122137"/>
            <a:ext cx="345440" cy="40011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C0C1E10-00C9-4B06-922E-E479F488FC60}"/>
              </a:ext>
            </a:extLst>
          </p:cNvPr>
          <p:cNvSpPr/>
          <p:nvPr/>
        </p:nvSpPr>
        <p:spPr>
          <a:xfrm>
            <a:off x="7985759" y="2122137"/>
            <a:ext cx="345440" cy="40011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A2175B-6BD6-44AD-8C7C-FDA058109BF4}"/>
              </a:ext>
            </a:extLst>
          </p:cNvPr>
          <p:cNvSpPr/>
          <p:nvPr/>
        </p:nvSpPr>
        <p:spPr>
          <a:xfrm>
            <a:off x="10072624" y="2122137"/>
            <a:ext cx="345440" cy="40011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6BA550-2728-47FE-AB29-0967B3186672}"/>
              </a:ext>
            </a:extLst>
          </p:cNvPr>
          <p:cNvSpPr txBox="1"/>
          <p:nvPr/>
        </p:nvSpPr>
        <p:spPr>
          <a:xfrm>
            <a:off x="1142610" y="3371236"/>
            <a:ext cx="1852558" cy="46166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The intercept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7D9239-2502-4F2D-BE41-8FEEAE63C3D0}"/>
              </a:ext>
            </a:extLst>
          </p:cNvPr>
          <p:cNvSpPr txBox="1"/>
          <p:nvPr/>
        </p:nvSpPr>
        <p:spPr>
          <a:xfrm>
            <a:off x="2245648" y="5183299"/>
            <a:ext cx="1844479" cy="46166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Effect of date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47DA87-2DA0-45B4-B041-3DA7D57010F7}"/>
              </a:ext>
            </a:extLst>
          </p:cNvPr>
          <p:cNvSpPr txBox="1"/>
          <p:nvPr/>
        </p:nvSpPr>
        <p:spPr>
          <a:xfrm>
            <a:off x="3459530" y="3371238"/>
            <a:ext cx="1781963" cy="46166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Effect of cars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669C42-E587-409D-9CBE-6D6A4A290139}"/>
              </a:ext>
            </a:extLst>
          </p:cNvPr>
          <p:cNvSpPr txBox="1"/>
          <p:nvPr/>
        </p:nvSpPr>
        <p:spPr>
          <a:xfrm>
            <a:off x="4256179" y="5183298"/>
            <a:ext cx="2748381" cy="46166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Effect of lunar phase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694F9A-CB0F-4F62-8503-9BC3786412BC}"/>
              </a:ext>
            </a:extLst>
          </p:cNvPr>
          <p:cNvSpPr txBox="1"/>
          <p:nvPr/>
        </p:nvSpPr>
        <p:spPr>
          <a:xfrm>
            <a:off x="5821513" y="3371237"/>
            <a:ext cx="2091150" cy="46166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Effect of clouds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573075-F554-4D23-A3D6-EC8429665E0D}"/>
              </a:ext>
            </a:extLst>
          </p:cNvPr>
          <p:cNvSpPr txBox="1"/>
          <p:nvPr/>
        </p:nvSpPr>
        <p:spPr>
          <a:xfrm>
            <a:off x="7358097" y="4998631"/>
            <a:ext cx="2552508" cy="83099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Combined effect of moon and clouds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D3DA56-6C81-4CB6-B1B8-FEE1621931E4}"/>
              </a:ext>
            </a:extLst>
          </p:cNvPr>
          <p:cNvSpPr txBox="1"/>
          <p:nvPr/>
        </p:nvSpPr>
        <p:spPr>
          <a:xfrm>
            <a:off x="8835562" y="3371236"/>
            <a:ext cx="2819564" cy="120032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When there was rain, how did our intercept change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7720F5-8E31-4FB2-988D-858B3B6BD02B}"/>
              </a:ext>
            </a:extLst>
          </p:cNvPr>
          <p:cNvCxnSpPr>
            <a:stCxn id="6" idx="4"/>
            <a:endCxn id="8" idx="0"/>
          </p:cNvCxnSpPr>
          <p:nvPr/>
        </p:nvCxnSpPr>
        <p:spPr>
          <a:xfrm flipH="1">
            <a:off x="2068889" y="2522247"/>
            <a:ext cx="511751" cy="84898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03EE0F-9527-4B65-B4A1-47F76404C4BA}"/>
              </a:ext>
            </a:extLst>
          </p:cNvPr>
          <p:cNvCxnSpPr>
            <a:cxnSpLocks/>
            <a:stCxn id="14" idx="4"/>
            <a:endCxn id="23" idx="0"/>
          </p:cNvCxnSpPr>
          <p:nvPr/>
        </p:nvCxnSpPr>
        <p:spPr>
          <a:xfrm>
            <a:off x="3167888" y="2522247"/>
            <a:ext cx="0" cy="266105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C14934-C9AA-4CA0-9928-59318F1A50DA}"/>
              </a:ext>
            </a:extLst>
          </p:cNvPr>
          <p:cNvCxnSpPr>
            <a:cxnSpLocks/>
            <a:stCxn id="16" idx="4"/>
            <a:endCxn id="24" idx="0"/>
          </p:cNvCxnSpPr>
          <p:nvPr/>
        </p:nvCxnSpPr>
        <p:spPr>
          <a:xfrm>
            <a:off x="4350512" y="2522247"/>
            <a:ext cx="0" cy="84899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B1B9193-6D9B-4908-919F-04720A597CB2}"/>
              </a:ext>
            </a:extLst>
          </p:cNvPr>
          <p:cNvCxnSpPr>
            <a:cxnSpLocks/>
            <a:stCxn id="18" idx="4"/>
            <a:endCxn id="25" idx="0"/>
          </p:cNvCxnSpPr>
          <p:nvPr/>
        </p:nvCxnSpPr>
        <p:spPr>
          <a:xfrm>
            <a:off x="5527040" y="2522247"/>
            <a:ext cx="103330" cy="266105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475A9E7-9DD1-4DDD-8EB8-51405835C3B4}"/>
              </a:ext>
            </a:extLst>
          </p:cNvPr>
          <p:cNvCxnSpPr>
            <a:cxnSpLocks/>
            <a:stCxn id="20" idx="4"/>
            <a:endCxn id="26" idx="0"/>
          </p:cNvCxnSpPr>
          <p:nvPr/>
        </p:nvCxnSpPr>
        <p:spPr>
          <a:xfrm>
            <a:off x="6847842" y="2522247"/>
            <a:ext cx="19246" cy="84899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F945C2D-5F26-4E61-8510-9419BEB9940C}"/>
              </a:ext>
            </a:extLst>
          </p:cNvPr>
          <p:cNvCxnSpPr>
            <a:cxnSpLocks/>
            <a:stCxn id="21" idx="4"/>
            <a:endCxn id="27" idx="0"/>
          </p:cNvCxnSpPr>
          <p:nvPr/>
        </p:nvCxnSpPr>
        <p:spPr>
          <a:xfrm>
            <a:off x="8158479" y="2522247"/>
            <a:ext cx="475872" cy="247638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72BBCCB-2BBA-4AD8-AE78-BFEEA16A1FE5}"/>
              </a:ext>
            </a:extLst>
          </p:cNvPr>
          <p:cNvCxnSpPr>
            <a:cxnSpLocks/>
            <a:stCxn id="22" idx="4"/>
            <a:endCxn id="28" idx="0"/>
          </p:cNvCxnSpPr>
          <p:nvPr/>
        </p:nvCxnSpPr>
        <p:spPr>
          <a:xfrm>
            <a:off x="10245344" y="2522247"/>
            <a:ext cx="0" cy="84898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2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4" grpId="0" animBg="1"/>
      <p:bldP spid="14" grpId="1" animBg="1"/>
      <p:bldP spid="16" grpId="0" animBg="1"/>
      <p:bldP spid="16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8" grpId="0" animBg="1"/>
      <p:bldP spid="8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FAB3F-A743-42CE-AF24-104F08B02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Understanding equations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51EA526-20A9-4573-94A6-A9A81FF17F08}"/>
              </a:ext>
            </a:extLst>
          </p:cNvPr>
          <p:cNvSpPr/>
          <p:nvPr/>
        </p:nvSpPr>
        <p:spPr>
          <a:xfrm>
            <a:off x="4644032" y="102837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D15190-63B0-4996-A48E-B7E5866DC541}"/>
                  </a:ext>
                </a:extLst>
              </p:cNvPr>
              <p:cNvSpPr txBox="1"/>
              <p:nvPr/>
            </p:nvSpPr>
            <p:spPr>
              <a:xfrm>
                <a:off x="91440" y="2122137"/>
                <a:ext cx="12192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𝑙𝑜𝑔𝑖𝑡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𝐷𝑎𝑡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𝐶𝑎𝑟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𝐿𝑢𝑛𝑎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𝐶𝑙𝑜𝑢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𝐿𝑢𝑛𝑎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𝐶𝑙𝑜𝑢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𝑅𝑎𝑖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𝑌𝑒𝑠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D15190-63B0-4996-A48E-B7E5866DC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" y="2122137"/>
                <a:ext cx="12192000" cy="400110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24B734B-351D-480C-A62D-D7F07903A677}"/>
                  </a:ext>
                </a:extLst>
              </p:cNvPr>
              <p:cNvSpPr txBox="1"/>
              <p:nvPr/>
            </p:nvSpPr>
            <p:spPr>
              <a:xfrm>
                <a:off x="0" y="3694401"/>
                <a:ext cx="12192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𝑙𝑜𝑔𝑖𝑡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GB" sz="2000" i="0" baseline="-250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sz="2000" i="1" baseline="-2500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sz="2000" i="0" baseline="-250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sz="2000" i="1" baseline="-25000">
                              <a:latin typeface="Cambria Math" panose="02040503050406030204" pitchFamily="18" charset="0"/>
                            </a:rPr>
                            <m:t>𝑆𝑖𝑡𝑒</m:t>
                          </m:r>
                          <m:r>
                            <a:rPr lang="en-GB" sz="2000" i="0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2000" i="0">
                          <a:latin typeface="Cambria Math" panose="02040503050406030204" pitchFamily="18" charset="0"/>
                        </a:rPr>
                        <m:t>=0.5+0.2∗21+0.6∗4+−0.05∗0.84+−0.2∗12+−0.98∗0.84∗12+1.7∗1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24B734B-351D-480C-A62D-D7F07903A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94401"/>
                <a:ext cx="12192000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B448AED7-9C1E-441A-85B7-CA8D533FEFC0}"/>
              </a:ext>
            </a:extLst>
          </p:cNvPr>
          <p:cNvGrpSpPr/>
          <p:nvPr/>
        </p:nvGrpSpPr>
        <p:grpSpPr>
          <a:xfrm>
            <a:off x="2407920" y="2122137"/>
            <a:ext cx="677362" cy="1972374"/>
            <a:chOff x="2407920" y="2122137"/>
            <a:chExt cx="677362" cy="1972374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C35EA8A-09F4-4DE1-82FB-86B0FBE59A26}"/>
                </a:ext>
              </a:extLst>
            </p:cNvPr>
            <p:cNvCxnSpPr>
              <a:cxnSpLocks/>
              <a:stCxn id="50" idx="4"/>
              <a:endCxn id="51" idx="0"/>
            </p:cNvCxnSpPr>
            <p:nvPr/>
          </p:nvCxnSpPr>
          <p:spPr>
            <a:xfrm>
              <a:off x="2580640" y="2522247"/>
              <a:ext cx="308597" cy="117215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35D8391-A777-4566-BC26-3EF82D124430}"/>
                </a:ext>
              </a:extLst>
            </p:cNvPr>
            <p:cNvSpPr/>
            <p:nvPr/>
          </p:nvSpPr>
          <p:spPr>
            <a:xfrm>
              <a:off x="2407920" y="2122137"/>
              <a:ext cx="345440" cy="40011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F1D084F-C620-4745-BE89-A3A04A6A9AD1}"/>
                </a:ext>
              </a:extLst>
            </p:cNvPr>
            <p:cNvSpPr/>
            <p:nvPr/>
          </p:nvSpPr>
          <p:spPr>
            <a:xfrm>
              <a:off x="2693192" y="3694401"/>
              <a:ext cx="392090" cy="40011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B4B34FE-BD0B-4AFC-A2F8-DA47FF0A3ACE}"/>
              </a:ext>
            </a:extLst>
          </p:cNvPr>
          <p:cNvGrpSpPr/>
          <p:nvPr/>
        </p:nvGrpSpPr>
        <p:grpSpPr>
          <a:xfrm>
            <a:off x="2986627" y="2146667"/>
            <a:ext cx="1266995" cy="1947844"/>
            <a:chOff x="2986627" y="2146667"/>
            <a:chExt cx="1266995" cy="1947844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C5E827D-A2AD-48AA-8029-61D937897AB2}"/>
                </a:ext>
              </a:extLst>
            </p:cNvPr>
            <p:cNvCxnSpPr>
              <a:cxnSpLocks/>
              <a:stCxn id="53" idx="4"/>
              <a:endCxn id="54" idx="0"/>
            </p:cNvCxnSpPr>
            <p:nvPr/>
          </p:nvCxnSpPr>
          <p:spPr>
            <a:xfrm>
              <a:off x="3468254" y="2546777"/>
              <a:ext cx="303741" cy="114762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3ABD6BD-0879-4018-B1C7-7260A95774A8}"/>
                </a:ext>
              </a:extLst>
            </p:cNvPr>
            <p:cNvSpPr/>
            <p:nvPr/>
          </p:nvSpPr>
          <p:spPr>
            <a:xfrm>
              <a:off x="2986627" y="2146667"/>
              <a:ext cx="963254" cy="40011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BBEC813-63DD-4726-B6C2-BA6B0084A677}"/>
                </a:ext>
              </a:extLst>
            </p:cNvPr>
            <p:cNvSpPr/>
            <p:nvPr/>
          </p:nvSpPr>
          <p:spPr>
            <a:xfrm>
              <a:off x="3290368" y="3694401"/>
              <a:ext cx="963254" cy="40011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55E0678-7F38-4C15-AC14-8B8F860B3063}"/>
              </a:ext>
            </a:extLst>
          </p:cNvPr>
          <p:cNvGrpSpPr/>
          <p:nvPr/>
        </p:nvGrpSpPr>
        <p:grpSpPr>
          <a:xfrm>
            <a:off x="4183148" y="2122137"/>
            <a:ext cx="1132564" cy="1972374"/>
            <a:chOff x="4183148" y="2122137"/>
            <a:chExt cx="1132564" cy="197237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D322B31-E3EE-4E3D-A0C1-D8E0C0A9C569}"/>
                </a:ext>
              </a:extLst>
            </p:cNvPr>
            <p:cNvCxnSpPr>
              <a:cxnSpLocks/>
              <a:stCxn id="57" idx="4"/>
              <a:endCxn id="58" idx="0"/>
            </p:cNvCxnSpPr>
            <p:nvPr/>
          </p:nvCxnSpPr>
          <p:spPr>
            <a:xfrm>
              <a:off x="4664775" y="2522247"/>
              <a:ext cx="211983" cy="117215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402B743-9B6B-4138-85E9-0FAE6F476C45}"/>
                </a:ext>
              </a:extLst>
            </p:cNvPr>
            <p:cNvSpPr/>
            <p:nvPr/>
          </p:nvSpPr>
          <p:spPr>
            <a:xfrm>
              <a:off x="4183148" y="2122137"/>
              <a:ext cx="963254" cy="40011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DA4A914-A054-487F-BFF0-3ECB9DACE02F}"/>
                </a:ext>
              </a:extLst>
            </p:cNvPr>
            <p:cNvSpPr/>
            <p:nvPr/>
          </p:nvSpPr>
          <p:spPr>
            <a:xfrm>
              <a:off x="4437803" y="3694401"/>
              <a:ext cx="877909" cy="40011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1188061-4A5C-402A-A394-A550E9813DA3}"/>
              </a:ext>
            </a:extLst>
          </p:cNvPr>
          <p:cNvGrpSpPr/>
          <p:nvPr/>
        </p:nvGrpSpPr>
        <p:grpSpPr>
          <a:xfrm>
            <a:off x="5359482" y="2122137"/>
            <a:ext cx="1657014" cy="1976973"/>
            <a:chOff x="5359482" y="2122137"/>
            <a:chExt cx="1657014" cy="1976973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6B2098B-B0A8-4BC4-9EA1-565AF36D1B47}"/>
                </a:ext>
              </a:extLst>
            </p:cNvPr>
            <p:cNvCxnSpPr>
              <a:cxnSpLocks/>
              <a:stCxn id="64" idx="4"/>
              <a:endCxn id="66" idx="0"/>
            </p:cNvCxnSpPr>
            <p:nvPr/>
          </p:nvCxnSpPr>
          <p:spPr>
            <a:xfrm>
              <a:off x="5919781" y="2522247"/>
              <a:ext cx="326106" cy="1176753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6C88FD2-2E87-447D-B455-F60F8AE95250}"/>
                </a:ext>
              </a:extLst>
            </p:cNvPr>
            <p:cNvSpPr/>
            <p:nvPr/>
          </p:nvSpPr>
          <p:spPr>
            <a:xfrm>
              <a:off x="5359482" y="2122137"/>
              <a:ext cx="1120597" cy="40011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8D53E1D-3321-4542-9555-717B9DA7AEA1}"/>
                </a:ext>
              </a:extLst>
            </p:cNvPr>
            <p:cNvSpPr/>
            <p:nvPr/>
          </p:nvSpPr>
          <p:spPr>
            <a:xfrm>
              <a:off x="5475277" y="3699000"/>
              <a:ext cx="1541219" cy="40011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F9EF21F-0A25-4B6E-A404-66D7D3E2A1E6}"/>
              </a:ext>
            </a:extLst>
          </p:cNvPr>
          <p:cNvGrpSpPr/>
          <p:nvPr/>
        </p:nvGrpSpPr>
        <p:grpSpPr>
          <a:xfrm>
            <a:off x="6664641" y="2116750"/>
            <a:ext cx="1671020" cy="1982360"/>
            <a:chOff x="6664641" y="2116750"/>
            <a:chExt cx="1671020" cy="1982360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DAC9CAB-578C-4B8B-8A32-BFED24B45047}"/>
                </a:ext>
              </a:extLst>
            </p:cNvPr>
            <p:cNvCxnSpPr>
              <a:cxnSpLocks/>
              <a:stCxn id="69" idx="4"/>
              <a:endCxn id="70" idx="0"/>
            </p:cNvCxnSpPr>
            <p:nvPr/>
          </p:nvCxnSpPr>
          <p:spPr>
            <a:xfrm>
              <a:off x="7224940" y="2516860"/>
              <a:ext cx="550423" cy="118214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77EC3A1-6CFF-4544-85B5-910DE29B3BC9}"/>
                </a:ext>
              </a:extLst>
            </p:cNvPr>
            <p:cNvSpPr/>
            <p:nvPr/>
          </p:nvSpPr>
          <p:spPr>
            <a:xfrm>
              <a:off x="6664641" y="2116750"/>
              <a:ext cx="1120597" cy="40011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F72A705-59E6-4A4C-8C9B-21A9D7257DC8}"/>
                </a:ext>
              </a:extLst>
            </p:cNvPr>
            <p:cNvSpPr/>
            <p:nvPr/>
          </p:nvSpPr>
          <p:spPr>
            <a:xfrm>
              <a:off x="7215064" y="3699000"/>
              <a:ext cx="1120597" cy="40011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0C2B220-A1BF-44E4-81CD-2F74C8B7802B}"/>
              </a:ext>
            </a:extLst>
          </p:cNvPr>
          <p:cNvGrpSpPr/>
          <p:nvPr/>
        </p:nvGrpSpPr>
        <p:grpSpPr>
          <a:xfrm>
            <a:off x="7941634" y="2129015"/>
            <a:ext cx="2636762" cy="1965408"/>
            <a:chOff x="7941634" y="2129015"/>
            <a:chExt cx="2636762" cy="1965408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2E4E52C-FDB4-4BB4-B14A-7978CB48C3C0}"/>
                </a:ext>
              </a:extLst>
            </p:cNvPr>
            <p:cNvCxnSpPr>
              <a:cxnSpLocks/>
              <a:stCxn id="73" idx="4"/>
              <a:endCxn id="74" idx="0"/>
            </p:cNvCxnSpPr>
            <p:nvPr/>
          </p:nvCxnSpPr>
          <p:spPr>
            <a:xfrm>
              <a:off x="8917927" y="2529125"/>
              <a:ext cx="613822" cy="1165188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EBB01E6-1E25-4508-B5D3-B884FB8E8DBD}"/>
                </a:ext>
              </a:extLst>
            </p:cNvPr>
            <p:cNvSpPr/>
            <p:nvPr/>
          </p:nvSpPr>
          <p:spPr>
            <a:xfrm>
              <a:off x="7941634" y="2129015"/>
              <a:ext cx="1952586" cy="40011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0A8E98C-4A92-4671-B0FA-C9F9BAFB30B9}"/>
                </a:ext>
              </a:extLst>
            </p:cNvPr>
            <p:cNvSpPr/>
            <p:nvPr/>
          </p:nvSpPr>
          <p:spPr>
            <a:xfrm>
              <a:off x="8485101" y="3694313"/>
              <a:ext cx="2093295" cy="40011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1A361F2-D077-42C4-BAFB-6273596A63F6}"/>
              </a:ext>
            </a:extLst>
          </p:cNvPr>
          <p:cNvGrpSpPr/>
          <p:nvPr/>
        </p:nvGrpSpPr>
        <p:grpSpPr>
          <a:xfrm>
            <a:off x="10050616" y="2146667"/>
            <a:ext cx="1467498" cy="1940966"/>
            <a:chOff x="10050616" y="2146667"/>
            <a:chExt cx="1467498" cy="1940966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BD1FBE5-BAA8-414D-B650-771F9A50A0F1}"/>
                </a:ext>
              </a:extLst>
            </p:cNvPr>
            <p:cNvCxnSpPr>
              <a:cxnSpLocks/>
              <a:stCxn id="77" idx="4"/>
              <a:endCxn id="78" idx="0"/>
            </p:cNvCxnSpPr>
            <p:nvPr/>
          </p:nvCxnSpPr>
          <p:spPr>
            <a:xfrm>
              <a:off x="10719988" y="2546777"/>
              <a:ext cx="378603" cy="1140746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E20036A-CC5C-4C10-9EF8-A207A91268A5}"/>
                </a:ext>
              </a:extLst>
            </p:cNvPr>
            <p:cNvSpPr/>
            <p:nvPr/>
          </p:nvSpPr>
          <p:spPr>
            <a:xfrm>
              <a:off x="10050616" y="2146667"/>
              <a:ext cx="1338744" cy="40011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16615E8-6552-4D3C-9A68-DB0355530F06}"/>
                </a:ext>
              </a:extLst>
            </p:cNvPr>
            <p:cNvSpPr/>
            <p:nvPr/>
          </p:nvSpPr>
          <p:spPr>
            <a:xfrm>
              <a:off x="10679068" y="3687523"/>
              <a:ext cx="839046" cy="40011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4D648704-86AD-4FE9-8E67-C8D1693508B9}"/>
              </a:ext>
            </a:extLst>
          </p:cNvPr>
          <p:cNvSpPr txBox="1"/>
          <p:nvPr/>
        </p:nvSpPr>
        <p:spPr>
          <a:xfrm>
            <a:off x="393920" y="4216382"/>
            <a:ext cx="6452407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Data in field notebook for Site 1: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21 days into year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4 cars drove past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Moon was 0.84 full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Clouds score of 12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It had rained in past 24 hours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C8D8C60-5A06-406D-993D-07F223C8FDAD}"/>
                  </a:ext>
                </a:extLst>
              </p:cNvPr>
              <p:cNvSpPr txBox="1"/>
              <p:nvPr/>
            </p:nvSpPr>
            <p:spPr>
              <a:xfrm>
                <a:off x="7500151" y="4216382"/>
                <a:ext cx="4174028" cy="246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dirty="0"/>
                  <a:t>Assume parameters values: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/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/>
                            <m:t>α</m:t>
                          </m:r>
                        </m:e>
                        <m:sub>
                          <m:r>
                            <a:rPr lang="en-GB" i="1"/>
                            <m:t>1</m:t>
                          </m:r>
                        </m:sub>
                      </m:sSub>
                      <m:r>
                        <a:rPr lang="en-GB" i="1"/>
                        <m:t>=0.5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/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/>
                            <m:t>α</m:t>
                          </m:r>
                        </m:e>
                        <m:sub>
                          <m:r>
                            <a:rPr lang="en-GB" i="1"/>
                            <m:t>2</m:t>
                          </m:r>
                        </m:sub>
                      </m:sSub>
                      <m:r>
                        <a:rPr lang="en-GB" i="1"/>
                        <m:t>=0.2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/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/>
                            <m:t>α</m:t>
                          </m:r>
                        </m:e>
                        <m:sub>
                          <m:r>
                            <a:rPr lang="en-GB" i="1"/>
                            <m:t>3</m:t>
                          </m:r>
                        </m:sub>
                      </m:sSub>
                      <m:r>
                        <a:rPr lang="en-GB" i="1"/>
                        <m:t>=0.6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/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/>
                            <m:t>α</m:t>
                          </m:r>
                        </m:e>
                        <m:sub>
                          <m:r>
                            <a:rPr lang="en-GB" i="1"/>
                            <m:t>4</m:t>
                          </m:r>
                        </m:sub>
                      </m:sSub>
                      <m:r>
                        <a:rPr lang="en-GB" i="1"/>
                        <m:t>=−0.05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/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/>
                            <m:t>α</m:t>
                          </m:r>
                        </m:e>
                        <m:sub>
                          <m:r>
                            <a:rPr lang="en-GB" i="1"/>
                            <m:t>5</m:t>
                          </m:r>
                        </m:sub>
                      </m:sSub>
                      <m:r>
                        <a:rPr lang="en-GB" i="1"/>
                        <m:t>=−0.2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/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/>
                            <m:t>α</m:t>
                          </m:r>
                        </m:e>
                        <m:sub>
                          <m:r>
                            <a:rPr lang="en-GB" i="1"/>
                            <m:t>6</m:t>
                          </m:r>
                        </m:sub>
                      </m:sSub>
                      <m:r>
                        <a:rPr lang="en-GB" i="1"/>
                        <m:t>=−0.98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/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/>
                            <m:t>α</m:t>
                          </m:r>
                        </m:e>
                        <m:sub>
                          <m:r>
                            <a:rPr lang="en-GB" i="1"/>
                            <m:t>7</m:t>
                          </m:r>
                        </m:sub>
                      </m:sSub>
                      <m:r>
                        <a:rPr lang="en-GB" i="1"/>
                        <m:t>=1.7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C8D8C60-5A06-406D-993D-07F223C8F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151" y="4216382"/>
                <a:ext cx="4174028" cy="2462213"/>
              </a:xfrm>
              <a:prstGeom prst="rect">
                <a:avLst/>
              </a:prstGeom>
              <a:blipFill>
                <a:blip r:embed="rId4"/>
                <a:stretch>
                  <a:fillRect l="-2920" t="-2475" r="-18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B68339D2-C080-44F4-B769-0BBF516F7892}"/>
              </a:ext>
            </a:extLst>
          </p:cNvPr>
          <p:cNvSpPr txBox="1"/>
          <p:nvPr/>
        </p:nvSpPr>
        <p:spPr>
          <a:xfrm>
            <a:off x="3545109" y="1368084"/>
            <a:ext cx="5242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(Observer experience was also included in this model)</a:t>
            </a:r>
          </a:p>
        </p:txBody>
      </p:sp>
    </p:spTree>
    <p:extLst>
      <p:ext uri="{BB962C8B-B14F-4D97-AF65-F5344CB8AC3E}">
        <p14:creationId xmlns:p14="http://schemas.microsoft.com/office/powerpoint/2010/main" val="111550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81" grpId="0"/>
      <p:bldP spid="86" grpId="0"/>
      <p:bldP spid="8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7A5967-A0A9-4CCA-B178-1D3CA10F6AD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What influenced occupancy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GB" dirty="0"/>
                  <a:t>)?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7A5967-A0A9-4CCA-B178-1D3CA10F6A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04D1E-4618-4BD6-8CFD-0C9227463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41026" cy="400400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What is the habitat types within 1 km of the listening stop?</a:t>
            </a:r>
          </a:p>
          <a:p>
            <a:pPr lvl="1"/>
            <a:r>
              <a:rPr lang="en-GB" dirty="0"/>
              <a:t>Natural</a:t>
            </a:r>
          </a:p>
          <a:p>
            <a:pPr lvl="1"/>
            <a:r>
              <a:rPr lang="en-GB" dirty="0"/>
              <a:t>Agricultural farmland</a:t>
            </a:r>
          </a:p>
          <a:p>
            <a:pPr lvl="1"/>
            <a:r>
              <a:rPr lang="en-GB" dirty="0"/>
              <a:t>Developed</a:t>
            </a:r>
          </a:p>
          <a:p>
            <a:r>
              <a:rPr lang="en-GB" dirty="0"/>
              <a:t>What type of wetland was present at a site?</a:t>
            </a:r>
          </a:p>
          <a:p>
            <a:pPr lvl="1"/>
            <a:r>
              <a:rPr lang="en-GB" dirty="0"/>
              <a:t>Estuarine</a:t>
            </a:r>
          </a:p>
          <a:p>
            <a:pPr lvl="1"/>
            <a:r>
              <a:rPr lang="en-GB" dirty="0"/>
              <a:t>PEM (i.e. small ponds)</a:t>
            </a:r>
          </a:p>
          <a:p>
            <a:pPr lvl="1"/>
            <a:r>
              <a:rPr lang="en-GB" dirty="0"/>
              <a:t>Palustrine (i.e. big ponds)</a:t>
            </a:r>
          </a:p>
          <a:p>
            <a:pPr lvl="1"/>
            <a:r>
              <a:rPr lang="en-GB" dirty="0"/>
              <a:t>Open water (i.e. lakes)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4259A5F4-2E66-42BE-81EA-0D7E4DE5D73C}"/>
              </a:ext>
            </a:extLst>
          </p:cNvPr>
          <p:cNvSpPr/>
          <p:nvPr/>
        </p:nvSpPr>
        <p:spPr>
          <a:xfrm>
            <a:off x="4644032" y="102837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F782D4-E675-4EC6-A2DB-D35E8DA35BFD}"/>
                  </a:ext>
                </a:extLst>
              </p:cNvPr>
              <p:cNvSpPr txBox="1"/>
              <p:nvPr/>
            </p:nvSpPr>
            <p:spPr>
              <a:xfrm>
                <a:off x="-140656" y="5945038"/>
                <a:ext cx="123326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/>
                        <m:t>𝑙𝑜𝑔𝑖𝑡</m:t>
                      </m:r>
                      <m:d>
                        <m:dPr>
                          <m:ctrlPr>
                            <a:rPr lang="en-GB" sz="2800" i="1"/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/>
                            <m:t>ψ</m:t>
                          </m:r>
                        </m:e>
                      </m:d>
                      <m:r>
                        <a:rPr lang="en-GB" sz="2800" i="1"/>
                        <m:t>=</m:t>
                      </m:r>
                      <m:sSub>
                        <m:sSubPr>
                          <m:ctrlPr>
                            <a:rPr lang="en-GB" sz="2800" i="1"/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/>
                            <m:t>β</m:t>
                          </m:r>
                        </m:e>
                        <m:sub>
                          <m:r>
                            <a:rPr lang="en-GB" sz="2800" i="1"/>
                            <m:t>1</m:t>
                          </m:r>
                        </m:sub>
                      </m:sSub>
                      <m:r>
                        <a:rPr lang="en-GB" sz="2800" i="1"/>
                        <m:t>+</m:t>
                      </m:r>
                      <m:sSub>
                        <m:sSubPr>
                          <m:ctrlPr>
                            <a:rPr lang="en-GB" sz="2800" i="1"/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/>
                            <m:t>β</m:t>
                          </m:r>
                        </m:e>
                        <m:sub>
                          <m:r>
                            <a:rPr lang="en-GB" sz="2800" i="1"/>
                            <m:t>2</m:t>
                          </m:r>
                        </m:sub>
                      </m:sSub>
                      <m:r>
                        <a:rPr lang="en-GB" sz="2800" i="1"/>
                        <m:t>𝐴𝑔𝑟𝑖</m:t>
                      </m:r>
                      <m:r>
                        <a:rPr lang="en-GB" sz="2800" i="1"/>
                        <m:t>+</m:t>
                      </m:r>
                      <m:sSub>
                        <m:sSubPr>
                          <m:ctrlPr>
                            <a:rPr lang="en-GB" sz="2800" i="1"/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/>
                            <m:t>β</m:t>
                          </m:r>
                        </m:e>
                        <m:sub>
                          <m:r>
                            <a:rPr lang="en-GB" sz="2800" i="1"/>
                            <m:t>3</m:t>
                          </m:r>
                        </m:sub>
                      </m:sSub>
                      <m:r>
                        <a:rPr lang="en-GB" sz="2800" i="1"/>
                        <m:t>𝐷𝑒𝑣</m:t>
                      </m:r>
                      <m:r>
                        <a:rPr lang="en-GB" sz="2800" i="1"/>
                        <m:t>+</m:t>
                      </m:r>
                      <m:sSub>
                        <m:sSubPr>
                          <m:ctrlPr>
                            <a:rPr lang="en-GB" sz="2800" i="1"/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/>
                            <m:t>β</m:t>
                          </m:r>
                        </m:e>
                        <m:sub>
                          <m:r>
                            <a:rPr lang="en-GB" sz="2800" i="1"/>
                            <m:t>4</m:t>
                          </m:r>
                        </m:sub>
                      </m:sSub>
                      <m:r>
                        <a:rPr lang="en-GB" sz="2800" i="1"/>
                        <m:t>𝐸𝑠𝑡</m:t>
                      </m:r>
                      <m:r>
                        <a:rPr lang="en-GB" sz="2800" i="1"/>
                        <m:t>+</m:t>
                      </m:r>
                      <m:sSub>
                        <m:sSubPr>
                          <m:ctrlPr>
                            <a:rPr lang="en-GB" sz="2800" i="1"/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/>
                            <m:t>β</m:t>
                          </m:r>
                        </m:e>
                        <m:sub>
                          <m:r>
                            <a:rPr lang="en-GB" sz="2800" i="1"/>
                            <m:t>5</m:t>
                          </m:r>
                        </m:sub>
                      </m:sSub>
                      <m:r>
                        <a:rPr lang="en-GB" sz="2800" i="1"/>
                        <m:t>𝑃𝑜𝑛𝑑</m:t>
                      </m:r>
                      <m:r>
                        <a:rPr lang="en-GB" sz="2800" i="1"/>
                        <m:t>+</m:t>
                      </m:r>
                      <m:sSub>
                        <m:sSubPr>
                          <m:ctrlPr>
                            <a:rPr lang="en-GB" sz="2800" i="1"/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/>
                            <m:t>β</m:t>
                          </m:r>
                        </m:e>
                        <m:sub>
                          <m:r>
                            <a:rPr lang="en-GB" sz="2800" i="1"/>
                            <m:t>6</m:t>
                          </m:r>
                        </m:sub>
                      </m:sSub>
                      <m:r>
                        <a:rPr lang="en-GB" sz="2800" i="1"/>
                        <m:t>𝐵𝑖𝑔𝑃𝑜𝑛𝑑</m:t>
                      </m:r>
                      <m:r>
                        <a:rPr lang="en-GB" sz="2800" i="1"/>
                        <m:t>+</m:t>
                      </m:r>
                      <m:sSub>
                        <m:sSubPr>
                          <m:ctrlPr>
                            <a:rPr lang="en-GB" sz="2800" i="1"/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/>
                            <m:t>β</m:t>
                          </m:r>
                        </m:e>
                        <m:sub>
                          <m:r>
                            <a:rPr lang="en-GB" sz="2800" i="1"/>
                            <m:t>7</m:t>
                          </m:r>
                        </m:sub>
                      </m:sSub>
                      <m:r>
                        <a:rPr lang="en-GB" sz="2800" i="1"/>
                        <m:t>𝑂𝑝𝑒𝑛</m:t>
                      </m:r>
                    </m:oMath>
                  </m:oMathPara>
                </a14:m>
                <a:endParaRPr lang="en-GB" sz="4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F782D4-E675-4EC6-A2DB-D35E8DA35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656" y="5945038"/>
                <a:ext cx="1233265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nature&#10;&#10;Description automatically generated">
            <a:extLst>
              <a:ext uri="{FF2B5EF4-FFF2-40B4-BE49-F238E27FC236}">
                <a16:creationId xmlns:a16="http://schemas.microsoft.com/office/drawing/2014/main" id="{60383F77-642B-41D8-B0F4-ADF1535CCA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5"/>
          <a:stretch/>
        </p:blipFill>
        <p:spPr>
          <a:xfrm>
            <a:off x="8279226" y="1597981"/>
            <a:ext cx="2933270" cy="423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A6D1-3B09-4C7C-B161-8B7809A85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 influenced detection?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7BCE6-A214-4305-872C-8C9510A2B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208" y="4861803"/>
            <a:ext cx="11727402" cy="1929614"/>
          </a:xfrm>
        </p:spPr>
        <p:txBody>
          <a:bodyPr>
            <a:normAutofit lnSpcReduction="10000"/>
          </a:bodyPr>
          <a:lstStyle/>
          <a:p>
            <a:r>
              <a:rPr lang="en-GB" dirty="0"/>
              <a:t>Detection of particular species does not have a constant explanation</a:t>
            </a:r>
          </a:p>
          <a:p>
            <a:r>
              <a:rPr lang="en-GB" dirty="0"/>
              <a:t>Varies between species</a:t>
            </a:r>
          </a:p>
          <a:p>
            <a:pPr lvl="1"/>
            <a:r>
              <a:rPr lang="en-GB" dirty="0"/>
              <a:t>E.g. rain increases chance of detecting </a:t>
            </a:r>
            <a:r>
              <a:rPr lang="en-GB" i="1" dirty="0"/>
              <a:t>H. </a:t>
            </a:r>
            <a:r>
              <a:rPr lang="en-GB" i="1" dirty="0" err="1"/>
              <a:t>chrysoscelis</a:t>
            </a:r>
            <a:r>
              <a:rPr lang="en-GB" dirty="0"/>
              <a:t>, has no effect for most species (-), but has a negative effect on </a:t>
            </a:r>
            <a:r>
              <a:rPr lang="en-GB" i="1" dirty="0"/>
              <a:t>H. versicolor</a:t>
            </a:r>
          </a:p>
          <a:p>
            <a:pPr lvl="1"/>
            <a:r>
              <a:rPr lang="en-GB" dirty="0"/>
              <a:t>Observer experience important for detecting 50% of species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53DCC-5ED8-483B-8953-C0DF3B863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88" t="12983" r="52233" b="1806"/>
          <a:stretch/>
        </p:blipFill>
        <p:spPr>
          <a:xfrm rot="5400000">
            <a:off x="4490722" y="-2839476"/>
            <a:ext cx="3277138" cy="12125418"/>
          </a:xfrm>
          <a:prstGeom prst="rect">
            <a:avLst/>
          </a:prstGeom>
        </p:spPr>
      </p:pic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3A57B9CE-8A0F-4ADA-8A7F-6EBFF28C17F7}"/>
              </a:ext>
            </a:extLst>
          </p:cNvPr>
          <p:cNvSpPr/>
          <p:nvPr/>
        </p:nvSpPr>
        <p:spPr>
          <a:xfrm>
            <a:off x="4644032" y="102837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2FFB7F-A557-4EEF-B756-00C620637C44}"/>
              </a:ext>
            </a:extLst>
          </p:cNvPr>
          <p:cNvSpPr/>
          <p:nvPr/>
        </p:nvSpPr>
        <p:spPr>
          <a:xfrm>
            <a:off x="5323840" y="2574524"/>
            <a:ext cx="943795" cy="216615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03D215-8A37-4391-8926-CD4F0E6107F2}"/>
              </a:ext>
            </a:extLst>
          </p:cNvPr>
          <p:cNvSpPr/>
          <p:nvPr/>
        </p:nvSpPr>
        <p:spPr>
          <a:xfrm>
            <a:off x="4399280" y="2574524"/>
            <a:ext cx="943795" cy="216615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8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7" grpId="1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FA47-F338-4D12-B341-F21B83D95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27880" cy="5893435"/>
          </a:xfrm>
        </p:spPr>
        <p:txBody>
          <a:bodyPr/>
          <a:lstStyle/>
          <a:p>
            <a:pPr algn="ctr"/>
            <a:r>
              <a:rPr lang="en-GB" dirty="0"/>
              <a:t>You cannot ignore imperfect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F16BA-ED9C-49E2-937E-EF9FD5ED6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50" t="23474" r="31000" b="4651"/>
          <a:stretch/>
        </p:blipFill>
        <p:spPr>
          <a:xfrm>
            <a:off x="5730240" y="365124"/>
            <a:ext cx="6085840" cy="6311761"/>
          </a:xfrm>
          <a:prstGeom prst="rect">
            <a:avLst/>
          </a:prstGeom>
        </p:spPr>
      </p:pic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F0C15BF6-4738-4B1B-A698-4DF87A85CEE2}"/>
              </a:ext>
            </a:extLst>
          </p:cNvPr>
          <p:cNvSpPr/>
          <p:nvPr/>
        </p:nvSpPr>
        <p:spPr>
          <a:xfrm>
            <a:off x="1840827" y="436085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55165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A6D1-3B09-4C7C-B161-8B7809A85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 influenced occupancy?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47BCE6-A214-4305-872C-8C9510A2BD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5730239"/>
                <a:ext cx="12192000" cy="106117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GB" dirty="0"/>
                  <a:t>Taking imperfect detection into account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/>
                          <m:t>ψ</m:t>
                        </m:r>
                      </m:e>
                      <m:sub>
                        <m:r>
                          <a:rPr lang="en-GB" i="1"/>
                          <m:t>𝑚𝑜𝑑𝑒𝑙</m:t>
                        </m:r>
                      </m:sub>
                    </m:sSub>
                  </m:oMath>
                </a14:m>
                <a:r>
                  <a:rPr lang="en-GB" dirty="0"/>
                  <a:t>)always showed greater occupancy compared to naive estimates of occupancy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/>
                          <m:t>ψ</m:t>
                        </m:r>
                      </m:e>
                      <m:sub>
                        <m:r>
                          <a:rPr lang="en-GB" i="1"/>
                          <m:t>𝑜𝑏𝑠</m:t>
                        </m:r>
                      </m:sub>
                    </m:sSub>
                  </m:oMath>
                </a14:m>
                <a:r>
                  <a:rPr lang="en-GB" dirty="0"/>
                  <a:t>)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47BCE6-A214-4305-872C-8C9510A2BD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5730239"/>
                <a:ext cx="12192000" cy="1061177"/>
              </a:xfrm>
              <a:blipFill>
                <a:blip r:embed="rId2"/>
                <a:stretch>
                  <a:fillRect l="-650" t="-9195" r="-13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3A57B9CE-8A0F-4ADA-8A7F-6EBFF28C17F7}"/>
              </a:ext>
            </a:extLst>
          </p:cNvPr>
          <p:cNvSpPr/>
          <p:nvPr/>
        </p:nvSpPr>
        <p:spPr>
          <a:xfrm>
            <a:off x="4644032" y="102837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41D35D-B7C0-4D4E-BCB5-AA3AE9F526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83" t="33595" r="22083" b="17519"/>
          <a:stretch/>
        </p:blipFill>
        <p:spPr>
          <a:xfrm>
            <a:off x="1073236" y="1325563"/>
            <a:ext cx="9757324" cy="44331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142DC9-EEA3-4CFB-9524-27E72AC2CD38}"/>
              </a:ext>
            </a:extLst>
          </p:cNvPr>
          <p:cNvSpPr/>
          <p:nvPr/>
        </p:nvSpPr>
        <p:spPr>
          <a:xfrm>
            <a:off x="9712960" y="1325564"/>
            <a:ext cx="985520" cy="440467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40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F7522-9CB2-4230-8164-263D60651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 do they suggest based on their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EEDC8-5896-4330-B52C-68618C9DA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510032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i="1" dirty="0"/>
              <a:t>Implications for surveying:</a:t>
            </a:r>
          </a:p>
          <a:p>
            <a:r>
              <a:rPr lang="en-GB" dirty="0"/>
              <a:t>None of the variables collected by NAAMP were influential for all species</a:t>
            </a:r>
          </a:p>
          <a:p>
            <a:pPr lvl="1"/>
            <a:r>
              <a:rPr lang="en-GB" dirty="0"/>
              <a:t>You could drop these from future monitoring</a:t>
            </a:r>
          </a:p>
          <a:p>
            <a:pPr lvl="1"/>
            <a:r>
              <a:rPr lang="en-GB" dirty="0"/>
              <a:t>But they suggest not to because some are important for some species</a:t>
            </a:r>
          </a:p>
          <a:p>
            <a:r>
              <a:rPr lang="en-GB" dirty="0"/>
              <a:t>Additional data could be important and should be included</a:t>
            </a:r>
          </a:p>
          <a:p>
            <a:pPr lvl="1"/>
            <a:r>
              <a:rPr lang="en-GB" dirty="0"/>
              <a:t>Include variables that can affect detection!</a:t>
            </a:r>
          </a:p>
          <a:p>
            <a:r>
              <a:rPr lang="en-GB" dirty="0"/>
              <a:t>Temperature varies detection, so sample when temperatures are appropriate</a:t>
            </a:r>
          </a:p>
          <a:p>
            <a:pPr lvl="1"/>
            <a:r>
              <a:rPr lang="en-GB" dirty="0"/>
              <a:t>Refine sampling design</a:t>
            </a:r>
          </a:p>
          <a:p>
            <a:pPr marL="0" indent="0">
              <a:buNone/>
            </a:pPr>
            <a:r>
              <a:rPr lang="en-GB" b="1" i="1" dirty="0"/>
              <a:t>Implications for anuran population decline:</a:t>
            </a:r>
          </a:p>
          <a:p>
            <a:r>
              <a:rPr lang="en-GB" dirty="0"/>
              <a:t>Ignoring imperfect detection can lead to inferences that anurans are declining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0CE156F4-9013-47FA-90D0-459F35FB8F63}"/>
              </a:ext>
            </a:extLst>
          </p:cNvPr>
          <p:cNvSpPr/>
          <p:nvPr/>
        </p:nvSpPr>
        <p:spPr>
          <a:xfrm>
            <a:off x="4644032" y="102837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24384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05E207A-2CA0-4B46-AF94-372A51B81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371C22-FA9A-4A01-AE83-32D97BEB9AC5}"/>
              </a:ext>
            </a:extLst>
          </p:cNvPr>
          <p:cNvCxnSpPr/>
          <p:nvPr/>
        </p:nvCxnSpPr>
        <p:spPr>
          <a:xfrm flipV="1">
            <a:off x="3865944" y="3727049"/>
            <a:ext cx="1840375" cy="98384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7F874F-847E-4EAA-8B30-2C2FA6BBD447}"/>
                  </a:ext>
                </a:extLst>
              </p:cNvPr>
              <p:cNvSpPr txBox="1"/>
              <p:nvPr/>
            </p:nvSpPr>
            <p:spPr>
              <a:xfrm>
                <a:off x="3110226" y="1191959"/>
                <a:ext cx="5192185" cy="193899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/>
                  <a:t>Zooniverse volunteers correctly identified orangutan nests only 10% of the time!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GB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= 0.1</m:t>
                      </m:r>
                    </m:oMath>
                  </m:oMathPara>
                </a14:m>
                <a:endParaRPr lang="en-GB" sz="3200" dirty="0"/>
              </a:p>
              <a:p>
                <a:pPr algn="ctr"/>
                <a:r>
                  <a:rPr lang="en-GB" sz="2400" dirty="0"/>
                  <a:t>Volunteers </a:t>
                </a:r>
                <a:r>
                  <a:rPr lang="en-GB" sz="2400" b="1" i="1" dirty="0"/>
                  <a:t>missed</a:t>
                </a:r>
                <a:r>
                  <a:rPr lang="en-GB" sz="2400" dirty="0"/>
                  <a:t> 90% of nests.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7F874F-847E-4EAA-8B30-2C2FA6BBD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226" y="1191959"/>
                <a:ext cx="5192185" cy="1938992"/>
              </a:xfrm>
              <a:prstGeom prst="rect">
                <a:avLst/>
              </a:prstGeom>
              <a:blipFill>
                <a:blip r:embed="rId3"/>
                <a:stretch>
                  <a:fillRect t="-2516" r="-822" b="-62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63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46DC6-88F8-4114-836A-23C2759FC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Citizen science data of frogs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57C0E-39E8-4185-84FB-AEF68610B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021" t="17007" r="27702" b="48105"/>
          <a:stretch/>
        </p:blipFill>
        <p:spPr>
          <a:xfrm>
            <a:off x="378858" y="1547504"/>
            <a:ext cx="11560877" cy="4684620"/>
          </a:xfrm>
        </p:spPr>
      </p:pic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29136C99-A2ED-4532-8440-0A047BAFB184}"/>
              </a:ext>
            </a:extLst>
          </p:cNvPr>
          <p:cNvSpPr/>
          <p:nvPr/>
        </p:nvSpPr>
        <p:spPr>
          <a:xfrm>
            <a:off x="4644032" y="102837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DE692-7BA7-4DBD-BD9D-DC8A88852E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08" t="32491" r="28932" b="60736"/>
          <a:stretch/>
        </p:blipFill>
        <p:spPr>
          <a:xfrm>
            <a:off x="378858" y="3018409"/>
            <a:ext cx="11308319" cy="97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7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BAE14-58DF-435A-B01B-53959EFEB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Using citizen science to monitor frogs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0D404-3819-430A-88DB-6FB7AE3CF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32790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Group interested in frogs</a:t>
            </a:r>
          </a:p>
          <a:p>
            <a:r>
              <a:rPr lang="en-GB" dirty="0"/>
              <a:t>Concerned about population trend</a:t>
            </a:r>
          </a:p>
          <a:p>
            <a:r>
              <a:rPr lang="en-GB" dirty="0"/>
              <a:t>Male anurans vocalise to attract females for breeding</a:t>
            </a:r>
          </a:p>
          <a:p>
            <a:r>
              <a:rPr lang="en-GB" dirty="0"/>
              <a:t>Skilled volunteers can identify the species based on vocalisations</a:t>
            </a:r>
          </a:p>
          <a:p>
            <a:r>
              <a:rPr lang="en-GB" dirty="0"/>
              <a:t>Surveys done by state organisations and NGOs</a:t>
            </a:r>
          </a:p>
          <a:p>
            <a:r>
              <a:rPr lang="en-GB" dirty="0"/>
              <a:t>Coordination and data storage managed by USGS</a:t>
            </a:r>
          </a:p>
          <a:p>
            <a:endParaRPr lang="en-GB" dirty="0"/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C7C81E66-5DCF-46AB-A972-1F0C794F7BD6}"/>
              </a:ext>
            </a:extLst>
          </p:cNvPr>
          <p:cNvSpPr/>
          <p:nvPr/>
        </p:nvSpPr>
        <p:spPr>
          <a:xfrm>
            <a:off x="4644032" y="102837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459782E3-6B72-4CB0-9212-990B802A9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5884"/>
            <a:ext cx="4317460" cy="43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9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8AD6C-4A44-40CF-9707-F3532B03F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NAAMP’s concern; Are frog species declining?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E3443-3BB2-495E-9CFB-AAB4DAE7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938"/>
            <a:ext cx="4550546" cy="5060272"/>
          </a:xfrm>
        </p:spPr>
        <p:txBody>
          <a:bodyPr>
            <a:normAutofit/>
          </a:bodyPr>
          <a:lstStyle/>
          <a:p>
            <a:r>
              <a:rPr lang="en-GB" dirty="0"/>
              <a:t>Is there a problem we need to do something about?</a:t>
            </a:r>
          </a:p>
          <a:p>
            <a:r>
              <a:rPr lang="en-GB" dirty="0"/>
              <a:t>At what scale are populations changings?</a:t>
            </a:r>
          </a:p>
          <a:p>
            <a:pPr lvl="1"/>
            <a:r>
              <a:rPr lang="en-GB" dirty="0"/>
              <a:t>How wide spread is the problem?</a:t>
            </a:r>
          </a:p>
          <a:p>
            <a:r>
              <a:rPr lang="en-GB" dirty="0"/>
              <a:t>Suggestion from wider literature that we are in mass extinction event</a:t>
            </a:r>
          </a:p>
          <a:p>
            <a:pPr lvl="1"/>
            <a:r>
              <a:rPr lang="en-GB" dirty="0"/>
              <a:t>Note that Nature “</a:t>
            </a:r>
            <a:r>
              <a:rPr lang="en-GB" dirty="0" err="1"/>
              <a:t>insectageddon</a:t>
            </a:r>
            <a:r>
              <a:rPr lang="en-GB" dirty="0"/>
              <a:t>” paper has faced many criticisms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83DDF-AD2C-4461-8C3E-3AEEAB8B4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41" t="21789" r="45389" b="11811"/>
          <a:stretch/>
        </p:blipFill>
        <p:spPr>
          <a:xfrm>
            <a:off x="5592931" y="1455937"/>
            <a:ext cx="6355673" cy="5218084"/>
          </a:xfrm>
          <a:prstGeom prst="rect">
            <a:avLst/>
          </a:prstGeom>
        </p:spPr>
      </p:pic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4162CB52-5EA1-4CB9-87E3-B72131B41E3C}"/>
              </a:ext>
            </a:extLst>
          </p:cNvPr>
          <p:cNvSpPr/>
          <p:nvPr/>
        </p:nvSpPr>
        <p:spPr>
          <a:xfrm>
            <a:off x="4644032" y="102837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33759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9588F-D13C-4905-BAAE-3D859AD58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NAAMP originally wanted a population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A9A22-591F-4833-A8BE-0DFD7E79B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0080"/>
            <a:ext cx="6639560" cy="4643119"/>
          </a:xfrm>
        </p:spPr>
        <p:txBody>
          <a:bodyPr>
            <a:normAutofit/>
          </a:bodyPr>
          <a:lstStyle/>
          <a:p>
            <a:r>
              <a:rPr lang="en-GB" dirty="0"/>
              <a:t>A surveyor would listen to vocalisation and give a score;</a:t>
            </a:r>
          </a:p>
          <a:p>
            <a:pPr lvl="1"/>
            <a:r>
              <a:rPr lang="en-GB" dirty="0"/>
              <a:t>From 1, indicating individuals calling with no overlap</a:t>
            </a:r>
          </a:p>
          <a:p>
            <a:pPr lvl="1"/>
            <a:r>
              <a:rPr lang="en-GB" dirty="0"/>
              <a:t>To 3, a full chorus</a:t>
            </a:r>
          </a:p>
          <a:p>
            <a:r>
              <a:rPr lang="en-GB" dirty="0"/>
              <a:t>Idea was that this could be used to estimate abundance</a:t>
            </a:r>
          </a:p>
          <a:p>
            <a:r>
              <a:rPr lang="en-GB" dirty="0"/>
              <a:t>But no relationship found</a:t>
            </a:r>
          </a:p>
          <a:p>
            <a:r>
              <a:rPr lang="en-GB" dirty="0"/>
              <a:t>Switch to presence/absence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1F53F0A5-9C00-423B-AA51-5DCF55EDCD6B}"/>
              </a:ext>
            </a:extLst>
          </p:cNvPr>
          <p:cNvSpPr/>
          <p:nvPr/>
        </p:nvSpPr>
        <p:spPr>
          <a:xfrm>
            <a:off x="4644032" y="102837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86B0C1-701F-4FD2-A58F-297AD534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0" y="1179316"/>
            <a:ext cx="4186065" cy="567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9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8452D-BA54-44BF-9274-CE13DDBA0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A considered sampling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53420-D091-4F75-9A35-6C7D95439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518522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Stratified random sampling design</a:t>
            </a:r>
          </a:p>
          <a:p>
            <a:r>
              <a:rPr lang="en-GB" dirty="0"/>
              <a:t>Stratified by two habitat types</a:t>
            </a:r>
          </a:p>
          <a:p>
            <a:r>
              <a:rPr lang="en-GB" dirty="0"/>
              <a:t>17 locations</a:t>
            </a:r>
          </a:p>
          <a:p>
            <a:pPr lvl="1"/>
            <a:r>
              <a:rPr lang="en-GB" dirty="0"/>
              <a:t>Each with 10 sites</a:t>
            </a:r>
          </a:p>
          <a:p>
            <a:r>
              <a:rPr lang="en-GB" dirty="0"/>
              <a:t>3 seasons</a:t>
            </a:r>
          </a:p>
          <a:p>
            <a:pPr lvl="1"/>
            <a:r>
              <a:rPr lang="en-GB" dirty="0"/>
              <a:t>March, April/May and June</a:t>
            </a:r>
          </a:p>
          <a:p>
            <a:r>
              <a:rPr lang="en-GB" dirty="0"/>
              <a:t>3 surveys per season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F9ADFE66-7E97-4B3A-B228-C56D874CA36D}"/>
              </a:ext>
            </a:extLst>
          </p:cNvPr>
          <p:cNvSpPr/>
          <p:nvPr/>
        </p:nvSpPr>
        <p:spPr>
          <a:xfrm>
            <a:off x="4644032" y="102837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4659424-9708-4681-8474-84738B29FD5C}"/>
              </a:ext>
            </a:extLst>
          </p:cNvPr>
          <p:cNvGrpSpPr/>
          <p:nvPr/>
        </p:nvGrpSpPr>
        <p:grpSpPr>
          <a:xfrm>
            <a:off x="4395458" y="1230273"/>
            <a:ext cx="7660178" cy="5494833"/>
            <a:chOff x="4395458" y="1230273"/>
            <a:chExt cx="7660178" cy="5494833"/>
          </a:xfrm>
        </p:grpSpPr>
        <p:pic>
          <p:nvPicPr>
            <p:cNvPr id="5" name="Picture 4" descr="Map&#10;&#10;Description automatically generated">
              <a:extLst>
                <a:ext uri="{FF2B5EF4-FFF2-40B4-BE49-F238E27FC236}">
                  <a16:creationId xmlns:a16="http://schemas.microsoft.com/office/drawing/2014/main" id="{5D882507-586E-4D02-BD49-04CD24FE3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478130" y="147601"/>
              <a:ext cx="5494833" cy="766017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8D40252-514B-4181-AE2F-6B8815F34A4C}"/>
                </a:ext>
              </a:extLst>
            </p:cNvPr>
            <p:cNvGrpSpPr/>
            <p:nvPr/>
          </p:nvGrpSpPr>
          <p:grpSpPr>
            <a:xfrm>
              <a:off x="6142747" y="2005133"/>
              <a:ext cx="4310380" cy="3509718"/>
              <a:chOff x="5324513" y="2102787"/>
              <a:chExt cx="4310380" cy="3509718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BEB76E1-F793-4938-9350-D1C8D9CA4ACC}"/>
                  </a:ext>
                </a:extLst>
              </p:cNvPr>
              <p:cNvSpPr/>
              <p:nvPr/>
            </p:nvSpPr>
            <p:spPr>
              <a:xfrm>
                <a:off x="6848513" y="3933104"/>
                <a:ext cx="151130" cy="1422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D4BD33B-20BD-4DA8-BA19-D90AA1D7A269}"/>
                  </a:ext>
                </a:extLst>
              </p:cNvPr>
              <p:cNvSpPr/>
              <p:nvPr/>
            </p:nvSpPr>
            <p:spPr>
              <a:xfrm>
                <a:off x="8578253" y="4364905"/>
                <a:ext cx="151130" cy="1422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37442E2-C811-4DC6-8414-09E3236C31E6}"/>
                  </a:ext>
                </a:extLst>
              </p:cNvPr>
              <p:cNvSpPr/>
              <p:nvPr/>
            </p:nvSpPr>
            <p:spPr>
              <a:xfrm>
                <a:off x="8220113" y="3254924"/>
                <a:ext cx="151130" cy="1422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F94DD89-C78E-455C-9D15-D84DD5E24556}"/>
                  </a:ext>
                </a:extLst>
              </p:cNvPr>
              <p:cNvSpPr/>
              <p:nvPr/>
            </p:nvSpPr>
            <p:spPr>
              <a:xfrm>
                <a:off x="7256182" y="3049184"/>
                <a:ext cx="151130" cy="1422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A1FD055-A07B-413D-A98E-021628F7994C}"/>
                  </a:ext>
                </a:extLst>
              </p:cNvPr>
              <p:cNvSpPr/>
              <p:nvPr/>
            </p:nvSpPr>
            <p:spPr>
              <a:xfrm>
                <a:off x="7575588" y="4740824"/>
                <a:ext cx="151130" cy="1422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1FD4B44-6279-4043-9879-3541F705661F}"/>
                  </a:ext>
                </a:extLst>
              </p:cNvPr>
              <p:cNvSpPr/>
              <p:nvPr/>
            </p:nvSpPr>
            <p:spPr>
              <a:xfrm>
                <a:off x="7256182" y="4193169"/>
                <a:ext cx="151130" cy="1422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E1E535-4614-450D-A14F-A395AEB59688}"/>
                  </a:ext>
                </a:extLst>
              </p:cNvPr>
              <p:cNvSpPr/>
              <p:nvPr/>
            </p:nvSpPr>
            <p:spPr>
              <a:xfrm>
                <a:off x="5324513" y="4740824"/>
                <a:ext cx="151130" cy="1422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43C0AB6-8018-45E9-BF48-65881D734724}"/>
                  </a:ext>
                </a:extLst>
              </p:cNvPr>
              <p:cNvSpPr/>
              <p:nvPr/>
            </p:nvSpPr>
            <p:spPr>
              <a:xfrm>
                <a:off x="6450050" y="4740824"/>
                <a:ext cx="151130" cy="1422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841BA05-D974-46EA-B4E2-16FEC2338203}"/>
                  </a:ext>
                </a:extLst>
              </p:cNvPr>
              <p:cNvSpPr/>
              <p:nvPr/>
            </p:nvSpPr>
            <p:spPr>
              <a:xfrm>
                <a:off x="6882168" y="4436025"/>
                <a:ext cx="151130" cy="1422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7F63C23-3121-47A1-91CB-349C642AB85A}"/>
                  </a:ext>
                </a:extLst>
              </p:cNvPr>
              <p:cNvSpPr/>
              <p:nvPr/>
            </p:nvSpPr>
            <p:spPr>
              <a:xfrm>
                <a:off x="9332633" y="3861984"/>
                <a:ext cx="151130" cy="1422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3A3F2BB-F22C-4D1D-B66C-E413381A5ED6}"/>
                  </a:ext>
                </a:extLst>
              </p:cNvPr>
              <p:cNvSpPr/>
              <p:nvPr/>
            </p:nvSpPr>
            <p:spPr>
              <a:xfrm>
                <a:off x="9142768" y="3719744"/>
                <a:ext cx="151130" cy="1422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9552C25-59A9-46DF-AD52-9F9B3AA04E30}"/>
                  </a:ext>
                </a:extLst>
              </p:cNvPr>
              <p:cNvSpPr/>
              <p:nvPr/>
            </p:nvSpPr>
            <p:spPr>
              <a:xfrm>
                <a:off x="9483763" y="5121824"/>
                <a:ext cx="151130" cy="1422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EB32E74-EE6C-468E-B4EC-4E121936EE81}"/>
                  </a:ext>
                </a:extLst>
              </p:cNvPr>
              <p:cNvSpPr/>
              <p:nvPr/>
            </p:nvSpPr>
            <p:spPr>
              <a:xfrm>
                <a:off x="8991638" y="4517272"/>
                <a:ext cx="151130" cy="1422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2B8577A-EE71-40FF-BFED-B75C5974C3A8}"/>
                  </a:ext>
                </a:extLst>
              </p:cNvPr>
              <p:cNvSpPr/>
              <p:nvPr/>
            </p:nvSpPr>
            <p:spPr>
              <a:xfrm>
                <a:off x="6159192" y="2978064"/>
                <a:ext cx="151130" cy="1422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C9E328C-C5FE-44ED-A0C3-35C7F8BEC26A}"/>
                  </a:ext>
                </a:extLst>
              </p:cNvPr>
              <p:cNvSpPr/>
              <p:nvPr/>
            </p:nvSpPr>
            <p:spPr>
              <a:xfrm>
                <a:off x="8569219" y="5360551"/>
                <a:ext cx="151130" cy="1422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2DEC070-D0CB-426A-9965-D1A88AC72D82}"/>
                  </a:ext>
                </a:extLst>
              </p:cNvPr>
              <p:cNvSpPr/>
              <p:nvPr/>
            </p:nvSpPr>
            <p:spPr>
              <a:xfrm>
                <a:off x="6911378" y="5470265"/>
                <a:ext cx="151130" cy="1422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9E1ABA1-95CD-4145-B7B0-4D7E7697496E}"/>
                  </a:ext>
                </a:extLst>
              </p:cNvPr>
              <p:cNvSpPr/>
              <p:nvPr/>
            </p:nvSpPr>
            <p:spPr>
              <a:xfrm>
                <a:off x="7575588" y="5218311"/>
                <a:ext cx="151130" cy="1422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DE7B55E-94AC-4059-AAC6-1320D84FE2A4}"/>
                  </a:ext>
                </a:extLst>
              </p:cNvPr>
              <p:cNvSpPr/>
              <p:nvPr/>
            </p:nvSpPr>
            <p:spPr>
              <a:xfrm>
                <a:off x="7925704" y="2102787"/>
                <a:ext cx="151130" cy="1422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A32768D-6A08-4747-86C6-A470D6DEF088}"/>
                  </a:ext>
                </a:extLst>
              </p:cNvPr>
              <p:cNvSpPr/>
              <p:nvPr/>
            </p:nvSpPr>
            <p:spPr>
              <a:xfrm>
                <a:off x="8371243" y="2779545"/>
                <a:ext cx="151130" cy="1422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B4524C4-C87F-487A-8B6C-936A298264ED}"/>
                  </a:ext>
                </a:extLst>
              </p:cNvPr>
              <p:cNvSpPr/>
              <p:nvPr/>
            </p:nvSpPr>
            <p:spPr>
              <a:xfrm>
                <a:off x="8892291" y="2867328"/>
                <a:ext cx="151130" cy="1422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D1BE81E-FC69-4876-B44C-4FCA99E9EB0C}"/>
                </a:ext>
              </a:extLst>
            </p:cNvPr>
            <p:cNvSpPr/>
            <p:nvPr/>
          </p:nvSpPr>
          <p:spPr>
            <a:xfrm>
              <a:off x="7559124" y="2249368"/>
              <a:ext cx="151130" cy="14224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951F47E-E83E-4D79-B308-C2E247798383}"/>
                </a:ext>
              </a:extLst>
            </p:cNvPr>
            <p:cNvSpPr/>
            <p:nvPr/>
          </p:nvSpPr>
          <p:spPr>
            <a:xfrm>
              <a:off x="6653287" y="3479850"/>
              <a:ext cx="151130" cy="14224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B61C026-0677-489B-8BDB-922F590F3868}"/>
                </a:ext>
              </a:extLst>
            </p:cNvPr>
            <p:cNvSpPr/>
            <p:nvPr/>
          </p:nvSpPr>
          <p:spPr>
            <a:xfrm>
              <a:off x="9038347" y="3161608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DCFC693-AE3B-4E31-982B-038923B79B3A}"/>
                </a:ext>
              </a:extLst>
            </p:cNvPr>
            <p:cNvSpPr/>
            <p:nvPr/>
          </p:nvSpPr>
          <p:spPr>
            <a:xfrm>
              <a:off x="8074416" y="2955868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9F4622B-84AC-49EB-AC74-3083655CFB57}"/>
                </a:ext>
              </a:extLst>
            </p:cNvPr>
            <p:cNvSpPr/>
            <p:nvPr/>
          </p:nvSpPr>
          <p:spPr>
            <a:xfrm>
              <a:off x="8393822" y="4647508"/>
              <a:ext cx="151130" cy="14224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F1BC5AD-E73C-415B-8C7C-3A9845D212BB}"/>
                </a:ext>
              </a:extLst>
            </p:cNvPr>
            <p:cNvSpPr/>
            <p:nvPr/>
          </p:nvSpPr>
          <p:spPr>
            <a:xfrm>
              <a:off x="9861655" y="5394083"/>
              <a:ext cx="151130" cy="14224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36FDDB8-B7CA-4FE1-993C-E55FA5962A11}"/>
                </a:ext>
              </a:extLst>
            </p:cNvPr>
            <p:cNvSpPr/>
            <p:nvPr/>
          </p:nvSpPr>
          <p:spPr>
            <a:xfrm>
              <a:off x="6142747" y="4647508"/>
              <a:ext cx="151130" cy="14224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0A472B0-B525-4A58-AA54-D9C90DA0CE05}"/>
                </a:ext>
              </a:extLst>
            </p:cNvPr>
            <p:cNvSpPr/>
            <p:nvPr/>
          </p:nvSpPr>
          <p:spPr>
            <a:xfrm>
              <a:off x="7268284" y="4647508"/>
              <a:ext cx="151130" cy="14224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9F5C07-2B54-475F-A315-8C91B94FD833}"/>
                </a:ext>
              </a:extLst>
            </p:cNvPr>
            <p:cNvSpPr/>
            <p:nvPr/>
          </p:nvSpPr>
          <p:spPr>
            <a:xfrm>
              <a:off x="7700402" y="4342709"/>
              <a:ext cx="151130" cy="14224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5505572-942B-4F25-8086-DF44D25B79F7}"/>
                </a:ext>
              </a:extLst>
            </p:cNvPr>
            <p:cNvSpPr/>
            <p:nvPr/>
          </p:nvSpPr>
          <p:spPr>
            <a:xfrm>
              <a:off x="10150867" y="3768668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F06BF4F-44FB-4E0A-B11A-CC46FA6F2DE9}"/>
                </a:ext>
              </a:extLst>
            </p:cNvPr>
            <p:cNvSpPr/>
            <p:nvPr/>
          </p:nvSpPr>
          <p:spPr>
            <a:xfrm>
              <a:off x="9961002" y="3626428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560B10C-941E-4C7C-9B72-7EE8AC028812}"/>
                </a:ext>
              </a:extLst>
            </p:cNvPr>
            <p:cNvSpPr/>
            <p:nvPr/>
          </p:nvSpPr>
          <p:spPr>
            <a:xfrm>
              <a:off x="10301997" y="5028508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5BAA8CB-E034-4622-863B-26D00DB2CBD6}"/>
                </a:ext>
              </a:extLst>
            </p:cNvPr>
            <p:cNvSpPr/>
            <p:nvPr/>
          </p:nvSpPr>
          <p:spPr>
            <a:xfrm>
              <a:off x="9809872" y="4423956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4E749E4-09ED-48C3-9B8A-1AA9D35D1C82}"/>
                </a:ext>
              </a:extLst>
            </p:cNvPr>
            <p:cNvSpPr/>
            <p:nvPr/>
          </p:nvSpPr>
          <p:spPr>
            <a:xfrm>
              <a:off x="6977426" y="2884748"/>
              <a:ext cx="151130" cy="14224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A65D62C-112B-4476-B28D-F1B812A511A5}"/>
                </a:ext>
              </a:extLst>
            </p:cNvPr>
            <p:cNvSpPr/>
            <p:nvPr/>
          </p:nvSpPr>
          <p:spPr>
            <a:xfrm>
              <a:off x="9387453" y="5267235"/>
              <a:ext cx="151130" cy="14224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1962D44-B655-40BA-B53B-3F88ED2D7768}"/>
                </a:ext>
              </a:extLst>
            </p:cNvPr>
            <p:cNvSpPr/>
            <p:nvPr/>
          </p:nvSpPr>
          <p:spPr>
            <a:xfrm>
              <a:off x="7729612" y="5376949"/>
              <a:ext cx="151130" cy="14224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F001430-299A-406F-B476-6C6473B73729}"/>
                </a:ext>
              </a:extLst>
            </p:cNvPr>
            <p:cNvSpPr/>
            <p:nvPr/>
          </p:nvSpPr>
          <p:spPr>
            <a:xfrm>
              <a:off x="8743938" y="5310800"/>
              <a:ext cx="151130" cy="14224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4E27D2D-B758-4659-8B95-5DA23E86CFDD}"/>
                </a:ext>
              </a:extLst>
            </p:cNvPr>
            <p:cNvSpPr/>
            <p:nvPr/>
          </p:nvSpPr>
          <p:spPr>
            <a:xfrm>
              <a:off x="8743938" y="2009471"/>
              <a:ext cx="151130" cy="14224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9B8D12A-5198-45E7-9652-9B6AB9D8298B}"/>
                </a:ext>
              </a:extLst>
            </p:cNvPr>
            <p:cNvSpPr/>
            <p:nvPr/>
          </p:nvSpPr>
          <p:spPr>
            <a:xfrm>
              <a:off x="9189477" y="2686229"/>
              <a:ext cx="151130" cy="14224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DA710E1-366F-4219-A3C9-75D832C36E70}"/>
                </a:ext>
              </a:extLst>
            </p:cNvPr>
            <p:cNvSpPr/>
            <p:nvPr/>
          </p:nvSpPr>
          <p:spPr>
            <a:xfrm>
              <a:off x="9710525" y="2774012"/>
              <a:ext cx="151130" cy="14224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52B1AA13-54B0-48F9-B49D-872C58EB1F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82" t="25534" r="29913" b="31405"/>
          <a:stretch/>
        </p:blipFill>
        <p:spPr>
          <a:xfrm>
            <a:off x="4395457" y="1715219"/>
            <a:ext cx="7659126" cy="424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4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2F89E-7FC7-4336-8E09-90B6959B1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A  survey method designed to maximise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52031-643B-450E-AEEE-90158834C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993640" cy="4849495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Identify which anuran species were present</a:t>
            </a:r>
          </a:p>
          <a:p>
            <a:pPr lvl="1"/>
            <a:r>
              <a:rPr lang="en-GB" dirty="0"/>
              <a:t>19 species in total</a:t>
            </a:r>
          </a:p>
          <a:p>
            <a:pPr lvl="1"/>
            <a:r>
              <a:rPr lang="en-GB" dirty="0"/>
              <a:t>10 species observed</a:t>
            </a:r>
          </a:p>
          <a:p>
            <a:r>
              <a:rPr lang="en-GB" dirty="0"/>
              <a:t>Each of the 17 location had 10 “listening” sites, surveyed 3 times in 3 seasons</a:t>
            </a:r>
          </a:p>
          <a:p>
            <a:pPr lvl="1"/>
            <a:r>
              <a:rPr lang="en-GB" dirty="0"/>
              <a:t>17 * 10 * 3 * 3 = 1530 samples</a:t>
            </a:r>
          </a:p>
          <a:p>
            <a:r>
              <a:rPr lang="en-GB" dirty="0"/>
              <a:t>Listening stops separated by 0.8 km</a:t>
            </a:r>
          </a:p>
          <a:p>
            <a:pPr lvl="1"/>
            <a:r>
              <a:rPr lang="en-GB" dirty="0"/>
              <a:t>Prevents double counting</a:t>
            </a:r>
          </a:p>
          <a:p>
            <a:r>
              <a:rPr lang="en-GB" dirty="0"/>
              <a:t>Chose sites close to potential breeding areas</a:t>
            </a:r>
          </a:p>
          <a:p>
            <a:r>
              <a:rPr lang="en-GB" dirty="0"/>
              <a:t>“But without regard to the initial presence/absence of calling anurans”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BCE3AA47-E78B-4AD6-88FF-7DFC2D0FE980}"/>
              </a:ext>
            </a:extLst>
          </p:cNvPr>
          <p:cNvSpPr/>
          <p:nvPr/>
        </p:nvSpPr>
        <p:spPr>
          <a:xfrm>
            <a:off x="4644032" y="102837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E8C070-CFAE-40B1-BC00-80EF09C83763}"/>
              </a:ext>
            </a:extLst>
          </p:cNvPr>
          <p:cNvGrpSpPr/>
          <p:nvPr/>
        </p:nvGrpSpPr>
        <p:grpSpPr>
          <a:xfrm>
            <a:off x="6184130" y="1514612"/>
            <a:ext cx="5701081" cy="5209938"/>
            <a:chOff x="6184130" y="1514612"/>
            <a:chExt cx="5701081" cy="520993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6F74167-EC0E-47D8-BB61-25C97B33AE77}"/>
                </a:ext>
              </a:extLst>
            </p:cNvPr>
            <p:cNvGrpSpPr/>
            <p:nvPr/>
          </p:nvGrpSpPr>
          <p:grpSpPr>
            <a:xfrm>
              <a:off x="6184130" y="1514612"/>
              <a:ext cx="5701081" cy="3775594"/>
              <a:chOff x="6184130" y="1514612"/>
              <a:chExt cx="5701081" cy="3775594"/>
            </a:xfrm>
          </p:grpSpPr>
          <p:pic>
            <p:nvPicPr>
              <p:cNvPr id="6" name="Picture 5" descr="A frog on a rock&#10;&#10;Description automatically generated with medium confidence">
                <a:extLst>
                  <a:ext uri="{FF2B5EF4-FFF2-40B4-BE49-F238E27FC236}">
                    <a16:creationId xmlns:a16="http://schemas.microsoft.com/office/drawing/2014/main" id="{8FA5CB66-E085-4681-8055-38195DB7A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4130" y="1514612"/>
                <a:ext cx="1882910" cy="1255085"/>
              </a:xfrm>
              <a:prstGeom prst="rect">
                <a:avLst/>
              </a:prstGeom>
            </p:spPr>
          </p:pic>
          <p:pic>
            <p:nvPicPr>
              <p:cNvPr id="7" name="Picture 6" descr="A close up of a frog&#10;&#10;Description automatically generated with low confidence">
                <a:extLst>
                  <a:ext uri="{FF2B5EF4-FFF2-40B4-BE49-F238E27FC236}">
                    <a16:creationId xmlns:a16="http://schemas.microsoft.com/office/drawing/2014/main" id="{D850BA95-1A0F-478E-B976-48C7FFD44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7040" y="1514612"/>
                <a:ext cx="1935073" cy="1258204"/>
              </a:xfrm>
              <a:prstGeom prst="rect">
                <a:avLst/>
              </a:prstGeom>
            </p:spPr>
          </p:pic>
          <p:pic>
            <p:nvPicPr>
              <p:cNvPr id="10" name="Picture 9" descr="A picture containing rock, frog, close, stone&#10;&#10;Description automatically generated">
                <a:extLst>
                  <a:ext uri="{FF2B5EF4-FFF2-40B4-BE49-F238E27FC236}">
                    <a16:creationId xmlns:a16="http://schemas.microsoft.com/office/drawing/2014/main" id="{29758337-EC2C-4886-9163-8EA080220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02113" y="1514612"/>
                <a:ext cx="1883098" cy="1255085"/>
              </a:xfrm>
              <a:prstGeom prst="rect">
                <a:avLst/>
              </a:prstGeom>
            </p:spPr>
          </p:pic>
          <p:pic>
            <p:nvPicPr>
              <p:cNvPr id="12" name="Picture 11" descr="A brown frog on a leaf&#10;&#10;Description automatically generated with medium confidence">
                <a:extLst>
                  <a:ext uri="{FF2B5EF4-FFF2-40B4-BE49-F238E27FC236}">
                    <a16:creationId xmlns:a16="http://schemas.microsoft.com/office/drawing/2014/main" id="{0D3B208C-E405-4EB0-BECC-83286A6391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4130" y="2769697"/>
                <a:ext cx="1882910" cy="1254047"/>
              </a:xfrm>
              <a:prstGeom prst="rect">
                <a:avLst/>
              </a:prstGeom>
            </p:spPr>
          </p:pic>
          <p:pic>
            <p:nvPicPr>
              <p:cNvPr id="14" name="Picture 13" descr="A frog on a branch&#10;&#10;Description automatically generated with low confidence">
                <a:extLst>
                  <a:ext uri="{FF2B5EF4-FFF2-40B4-BE49-F238E27FC236}">
                    <a16:creationId xmlns:a16="http://schemas.microsoft.com/office/drawing/2014/main" id="{3ED9E4F3-39B1-484C-87FF-FFFD064C20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7040" y="2769697"/>
                <a:ext cx="1882910" cy="1250370"/>
              </a:xfrm>
              <a:prstGeom prst="rect">
                <a:avLst/>
              </a:prstGeom>
            </p:spPr>
          </p:pic>
          <p:pic>
            <p:nvPicPr>
              <p:cNvPr id="16" name="Picture 15" descr="A picture containing grass, frog&#10;&#10;Description automatically generated">
                <a:extLst>
                  <a:ext uri="{FF2B5EF4-FFF2-40B4-BE49-F238E27FC236}">
                    <a16:creationId xmlns:a16="http://schemas.microsoft.com/office/drawing/2014/main" id="{1161478B-8542-4A9B-9B6A-D7F8E30FCF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49949" y="2757696"/>
                <a:ext cx="1935073" cy="1286899"/>
              </a:xfrm>
              <a:prstGeom prst="rect">
                <a:avLst/>
              </a:prstGeom>
            </p:spPr>
          </p:pic>
          <p:pic>
            <p:nvPicPr>
              <p:cNvPr id="18" name="Picture 17" descr="A green frog on the 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269F2E76-89E5-4C25-B2C9-8D666C141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4130" y="4020067"/>
                <a:ext cx="1882910" cy="1254959"/>
              </a:xfrm>
              <a:prstGeom prst="rect">
                <a:avLst/>
              </a:prstGeom>
            </p:spPr>
          </p:pic>
          <p:pic>
            <p:nvPicPr>
              <p:cNvPr id="20" name="Picture 19" descr="A picture containing frog&#10;&#10;Description automatically generated">
                <a:extLst>
                  <a:ext uri="{FF2B5EF4-FFF2-40B4-BE49-F238E27FC236}">
                    <a16:creationId xmlns:a16="http://schemas.microsoft.com/office/drawing/2014/main" id="{B88099BB-EEF7-44A7-888D-2799A60CDC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7041" y="4027901"/>
                <a:ext cx="1882720" cy="1253921"/>
              </a:xfrm>
              <a:prstGeom prst="rect">
                <a:avLst/>
              </a:prstGeom>
            </p:spPr>
          </p:pic>
          <p:pic>
            <p:nvPicPr>
              <p:cNvPr id="22" name="Picture 21" descr="A picture containing ground, outdoor, frog&#10;&#10;Description automatically generated">
                <a:extLst>
                  <a:ext uri="{FF2B5EF4-FFF2-40B4-BE49-F238E27FC236}">
                    <a16:creationId xmlns:a16="http://schemas.microsoft.com/office/drawing/2014/main" id="{97066DAA-73DD-493C-B252-FAC678DC1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49760" y="4000838"/>
                <a:ext cx="1935262" cy="1289368"/>
              </a:xfrm>
              <a:prstGeom prst="rect">
                <a:avLst/>
              </a:prstGeom>
            </p:spPr>
          </p:pic>
        </p:grpSp>
        <p:pic>
          <p:nvPicPr>
            <p:cNvPr id="24" name="Picture 23" descr="A picture containing frog&#10;&#10;Description automatically generated">
              <a:extLst>
                <a:ext uri="{FF2B5EF4-FFF2-40B4-BE49-F238E27FC236}">
                  <a16:creationId xmlns:a16="http://schemas.microsoft.com/office/drawing/2014/main" id="{D401598A-C015-4652-A943-25B035D62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9203" y="5272617"/>
              <a:ext cx="1882910" cy="1451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291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0DFCB-F1BA-446A-945B-7334ADC70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Single season occupancy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58607D-5ED3-45FC-9B9F-54E4A1D0D2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98549" cy="480599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Assume closure from March till July</a:t>
                </a:r>
              </a:p>
              <a:p>
                <a:pPr lvl="1"/>
                <a:r>
                  <a:rPr lang="en-GB" dirty="0"/>
                  <a:t>Species will consistently be present/absent for duration of study</a:t>
                </a:r>
              </a:p>
              <a:p>
                <a:r>
                  <a:rPr lang="en-GB" dirty="0"/>
                  <a:t>Interested in two parameters</a:t>
                </a:r>
              </a:p>
              <a:p>
                <a:pPr lvl="1"/>
                <a:r>
                  <a:rPr lang="en-GB" dirty="0"/>
                  <a:t>Occupancy rate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mtClean="0"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GB" dirty="0"/>
                  <a:t>)</a:t>
                </a:r>
              </a:p>
              <a:p>
                <a:pPr lvl="1"/>
                <a:r>
                  <a:rPr lang="en-GB" dirty="0"/>
                  <a:t>Detection rate (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</a:t>
                </a:r>
              </a:p>
              <a:p>
                <a:r>
                  <a:rPr lang="en-GB" dirty="0"/>
                  <a:t>Detection rate is of interest, as they want to know if you can use citizen science to monitor species</a:t>
                </a:r>
              </a:p>
              <a:p>
                <a:pPr lvl="1"/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58607D-5ED3-45FC-9B9F-54E4A1D0D2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98549" cy="4805994"/>
              </a:xfrm>
              <a:blipFill>
                <a:blip r:embed="rId2"/>
                <a:stretch>
                  <a:fillRect l="-2113" t="-2788" r="-3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34442D3F-CE9D-4051-9ADA-A7173DD55EE6}"/>
              </a:ext>
            </a:extLst>
          </p:cNvPr>
          <p:cNvSpPr/>
          <p:nvPr/>
        </p:nvSpPr>
        <p:spPr>
          <a:xfrm>
            <a:off x="4644032" y="102837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6B10BB3-4244-4E5D-8B73-B818DCB69F43}"/>
              </a:ext>
            </a:extLst>
          </p:cNvPr>
          <p:cNvGrpSpPr/>
          <p:nvPr/>
        </p:nvGrpSpPr>
        <p:grpSpPr>
          <a:xfrm>
            <a:off x="6167952" y="1685461"/>
            <a:ext cx="5726578" cy="4631665"/>
            <a:chOff x="3886391" y="1487966"/>
            <a:chExt cx="5726578" cy="463166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51B387B-C0FD-4B5F-9893-1671148BBE4B}"/>
                </a:ext>
              </a:extLst>
            </p:cNvPr>
            <p:cNvGrpSpPr/>
            <p:nvPr/>
          </p:nvGrpSpPr>
          <p:grpSpPr>
            <a:xfrm>
              <a:off x="3886752" y="3826528"/>
              <a:ext cx="5726217" cy="2275349"/>
              <a:chOff x="3858826" y="4154304"/>
              <a:chExt cx="5726217" cy="2275349"/>
            </a:xfrm>
          </p:grpSpPr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3AA7E5A6-E4DC-46FB-B9DD-6F8963816BE7}"/>
                  </a:ext>
                </a:extLst>
              </p:cNvPr>
              <p:cNvSpPr/>
              <p:nvPr/>
            </p:nvSpPr>
            <p:spPr>
              <a:xfrm>
                <a:off x="3858826" y="5671204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rgbClr val="00B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Parallelogram 29">
                <a:extLst>
                  <a:ext uri="{FF2B5EF4-FFF2-40B4-BE49-F238E27FC236}">
                    <a16:creationId xmlns:a16="http://schemas.microsoft.com/office/drawing/2014/main" id="{6C471CA1-EFB1-4E88-9EB7-927542BD23CC}"/>
                  </a:ext>
                </a:extLst>
              </p:cNvPr>
              <p:cNvSpPr/>
              <p:nvPr/>
            </p:nvSpPr>
            <p:spPr>
              <a:xfrm>
                <a:off x="4975762" y="5671203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rgbClr val="00B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Parallelogram 30">
                <a:extLst>
                  <a:ext uri="{FF2B5EF4-FFF2-40B4-BE49-F238E27FC236}">
                    <a16:creationId xmlns:a16="http://schemas.microsoft.com/office/drawing/2014/main" id="{FDF397F6-81AA-47DB-90CA-7D288FAC9006}"/>
                  </a:ext>
                </a:extLst>
              </p:cNvPr>
              <p:cNvSpPr/>
              <p:nvPr/>
            </p:nvSpPr>
            <p:spPr>
              <a:xfrm>
                <a:off x="6092698" y="5671202"/>
                <a:ext cx="1895798" cy="758449"/>
              </a:xfrm>
              <a:prstGeom prst="parallelogram">
                <a:avLst>
                  <a:gd name="adj" fmla="val 105504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Parallelogram 31">
                <a:extLst>
                  <a:ext uri="{FF2B5EF4-FFF2-40B4-BE49-F238E27FC236}">
                    <a16:creationId xmlns:a16="http://schemas.microsoft.com/office/drawing/2014/main" id="{43C58217-7DF6-4962-A7DF-89F04F1AE666}"/>
                  </a:ext>
                </a:extLst>
              </p:cNvPr>
              <p:cNvSpPr/>
              <p:nvPr/>
            </p:nvSpPr>
            <p:spPr>
              <a:xfrm>
                <a:off x="4657461" y="4912754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rgbClr val="00B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Parallelogram 32">
                <a:extLst>
                  <a:ext uri="{FF2B5EF4-FFF2-40B4-BE49-F238E27FC236}">
                    <a16:creationId xmlns:a16="http://schemas.microsoft.com/office/drawing/2014/main" id="{10CCB17A-4396-4C02-B6C6-9931F39384F4}"/>
                  </a:ext>
                </a:extLst>
              </p:cNvPr>
              <p:cNvSpPr/>
              <p:nvPr/>
            </p:nvSpPr>
            <p:spPr>
              <a:xfrm>
                <a:off x="5774397" y="4912753"/>
                <a:ext cx="1895798" cy="758449"/>
              </a:xfrm>
              <a:prstGeom prst="parallelogram">
                <a:avLst>
                  <a:gd name="adj" fmla="val 105504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Parallelogram 33">
                <a:extLst>
                  <a:ext uri="{FF2B5EF4-FFF2-40B4-BE49-F238E27FC236}">
                    <a16:creationId xmlns:a16="http://schemas.microsoft.com/office/drawing/2014/main" id="{F7E2E7DF-0EF0-46C1-B640-690710520B79}"/>
                  </a:ext>
                </a:extLst>
              </p:cNvPr>
              <p:cNvSpPr/>
              <p:nvPr/>
            </p:nvSpPr>
            <p:spPr>
              <a:xfrm>
                <a:off x="6891333" y="4912752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rgbClr val="00B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Parallelogram 34">
                <a:extLst>
                  <a:ext uri="{FF2B5EF4-FFF2-40B4-BE49-F238E27FC236}">
                    <a16:creationId xmlns:a16="http://schemas.microsoft.com/office/drawing/2014/main" id="{E59293A5-271F-46A8-9168-B451F475A796}"/>
                  </a:ext>
                </a:extLst>
              </p:cNvPr>
              <p:cNvSpPr/>
              <p:nvPr/>
            </p:nvSpPr>
            <p:spPr>
              <a:xfrm>
                <a:off x="5455373" y="4154306"/>
                <a:ext cx="1895798" cy="758449"/>
              </a:xfrm>
              <a:prstGeom prst="parallelogram">
                <a:avLst>
                  <a:gd name="adj" fmla="val 105504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Parallelogram 35">
                <a:extLst>
                  <a:ext uri="{FF2B5EF4-FFF2-40B4-BE49-F238E27FC236}">
                    <a16:creationId xmlns:a16="http://schemas.microsoft.com/office/drawing/2014/main" id="{B659C91E-A412-4B02-B7A9-0C2B998FA6F4}"/>
                  </a:ext>
                </a:extLst>
              </p:cNvPr>
              <p:cNvSpPr/>
              <p:nvPr/>
            </p:nvSpPr>
            <p:spPr>
              <a:xfrm>
                <a:off x="6572309" y="4154305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rgbClr val="00B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Parallelogram 36">
                <a:extLst>
                  <a:ext uri="{FF2B5EF4-FFF2-40B4-BE49-F238E27FC236}">
                    <a16:creationId xmlns:a16="http://schemas.microsoft.com/office/drawing/2014/main" id="{A783E15E-123A-45C2-BAE5-C6727AA92855}"/>
                  </a:ext>
                </a:extLst>
              </p:cNvPr>
              <p:cNvSpPr/>
              <p:nvPr/>
            </p:nvSpPr>
            <p:spPr>
              <a:xfrm>
                <a:off x="7689245" y="4154304"/>
                <a:ext cx="1895798" cy="758449"/>
              </a:xfrm>
              <a:prstGeom prst="parallelogram">
                <a:avLst>
                  <a:gd name="adj" fmla="val 105504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DA38151-C043-477B-813C-C771915E7191}"/>
                </a:ext>
              </a:extLst>
            </p:cNvPr>
            <p:cNvGrpSpPr/>
            <p:nvPr/>
          </p:nvGrpSpPr>
          <p:grpSpPr>
            <a:xfrm>
              <a:off x="3886391" y="1487966"/>
              <a:ext cx="5726217" cy="2275349"/>
              <a:chOff x="846092" y="2219530"/>
              <a:chExt cx="5726217" cy="2275349"/>
            </a:xfrm>
          </p:grpSpPr>
          <p:sp>
            <p:nvSpPr>
              <p:cNvPr id="39" name="Parallelogram 38">
                <a:extLst>
                  <a:ext uri="{FF2B5EF4-FFF2-40B4-BE49-F238E27FC236}">
                    <a16:creationId xmlns:a16="http://schemas.microsoft.com/office/drawing/2014/main" id="{42116B41-C656-4F5F-923B-B25665C7992D}"/>
                  </a:ext>
                </a:extLst>
              </p:cNvPr>
              <p:cNvSpPr/>
              <p:nvPr/>
            </p:nvSpPr>
            <p:spPr>
              <a:xfrm>
                <a:off x="846092" y="3736430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Parallelogram 39">
                <a:extLst>
                  <a:ext uri="{FF2B5EF4-FFF2-40B4-BE49-F238E27FC236}">
                    <a16:creationId xmlns:a16="http://schemas.microsoft.com/office/drawing/2014/main" id="{B3372B09-B2C4-4629-9322-912D9F2FCD7C}"/>
                  </a:ext>
                </a:extLst>
              </p:cNvPr>
              <p:cNvSpPr/>
              <p:nvPr/>
            </p:nvSpPr>
            <p:spPr>
              <a:xfrm>
                <a:off x="1963028" y="3736429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Parallelogram 40">
                <a:extLst>
                  <a:ext uri="{FF2B5EF4-FFF2-40B4-BE49-F238E27FC236}">
                    <a16:creationId xmlns:a16="http://schemas.microsoft.com/office/drawing/2014/main" id="{6AD6B7BD-A074-48D0-BCDC-6296C1365847}"/>
                  </a:ext>
                </a:extLst>
              </p:cNvPr>
              <p:cNvSpPr/>
              <p:nvPr/>
            </p:nvSpPr>
            <p:spPr>
              <a:xfrm>
                <a:off x="3079964" y="3736428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Parallelogram 41">
                <a:extLst>
                  <a:ext uri="{FF2B5EF4-FFF2-40B4-BE49-F238E27FC236}">
                    <a16:creationId xmlns:a16="http://schemas.microsoft.com/office/drawing/2014/main" id="{998180CA-08D4-4A2F-96D5-AB35C194E33E}"/>
                  </a:ext>
                </a:extLst>
              </p:cNvPr>
              <p:cNvSpPr/>
              <p:nvPr/>
            </p:nvSpPr>
            <p:spPr>
              <a:xfrm>
                <a:off x="1644727" y="2977980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Parallelogram 42">
                <a:extLst>
                  <a:ext uri="{FF2B5EF4-FFF2-40B4-BE49-F238E27FC236}">
                    <a16:creationId xmlns:a16="http://schemas.microsoft.com/office/drawing/2014/main" id="{2C1BAA42-83AC-4516-A668-AA3E15555C06}"/>
                  </a:ext>
                </a:extLst>
              </p:cNvPr>
              <p:cNvSpPr/>
              <p:nvPr/>
            </p:nvSpPr>
            <p:spPr>
              <a:xfrm>
                <a:off x="2761663" y="2977979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Parallelogram 43">
                <a:extLst>
                  <a:ext uri="{FF2B5EF4-FFF2-40B4-BE49-F238E27FC236}">
                    <a16:creationId xmlns:a16="http://schemas.microsoft.com/office/drawing/2014/main" id="{8AFB0D9C-6EED-4E8A-A89D-E10FD947CC1D}"/>
                  </a:ext>
                </a:extLst>
              </p:cNvPr>
              <p:cNvSpPr/>
              <p:nvPr/>
            </p:nvSpPr>
            <p:spPr>
              <a:xfrm>
                <a:off x="3878599" y="2977978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Parallelogram 44">
                <a:extLst>
                  <a:ext uri="{FF2B5EF4-FFF2-40B4-BE49-F238E27FC236}">
                    <a16:creationId xmlns:a16="http://schemas.microsoft.com/office/drawing/2014/main" id="{44B21305-F447-4E93-B923-024B6229EC63}"/>
                  </a:ext>
                </a:extLst>
              </p:cNvPr>
              <p:cNvSpPr/>
              <p:nvPr/>
            </p:nvSpPr>
            <p:spPr>
              <a:xfrm>
                <a:off x="2442639" y="2219532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Parallelogram 45">
                <a:extLst>
                  <a:ext uri="{FF2B5EF4-FFF2-40B4-BE49-F238E27FC236}">
                    <a16:creationId xmlns:a16="http://schemas.microsoft.com/office/drawing/2014/main" id="{4596EFE1-AF56-4F97-9EEF-4F9A5D24988F}"/>
                  </a:ext>
                </a:extLst>
              </p:cNvPr>
              <p:cNvSpPr/>
              <p:nvPr/>
            </p:nvSpPr>
            <p:spPr>
              <a:xfrm>
                <a:off x="3559575" y="2219531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Parallelogram 46">
                <a:extLst>
                  <a:ext uri="{FF2B5EF4-FFF2-40B4-BE49-F238E27FC236}">
                    <a16:creationId xmlns:a16="http://schemas.microsoft.com/office/drawing/2014/main" id="{E2399FA4-C451-4365-99E1-34FEB71656AC}"/>
                  </a:ext>
                </a:extLst>
              </p:cNvPr>
              <p:cNvSpPr/>
              <p:nvPr/>
            </p:nvSpPr>
            <p:spPr>
              <a:xfrm>
                <a:off x="4676511" y="2219530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7F4CFD8-EAB1-4A8F-B39D-5F7217F6EB64}"/>
                  </a:ext>
                </a:extLst>
              </p:cNvPr>
              <p:cNvSpPr txBox="1"/>
              <p:nvPr/>
            </p:nvSpPr>
            <p:spPr>
              <a:xfrm>
                <a:off x="1455361" y="3962595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111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31893EE-AA05-4F46-BC9A-CD9B6649FD86}"/>
                  </a:ext>
                </a:extLst>
              </p:cNvPr>
              <p:cNvSpPr txBox="1"/>
              <p:nvPr/>
            </p:nvSpPr>
            <p:spPr>
              <a:xfrm>
                <a:off x="2311438" y="3137493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100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79EEF9D-6905-4754-BF89-A81270A83E81}"/>
                  </a:ext>
                </a:extLst>
              </p:cNvPr>
              <p:cNvSpPr txBox="1"/>
              <p:nvPr/>
            </p:nvSpPr>
            <p:spPr>
              <a:xfrm>
                <a:off x="2568624" y="3969638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000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552191F-5BF5-48AC-98C8-F7004B9E3AED}"/>
                  </a:ext>
                </a:extLst>
              </p:cNvPr>
              <p:cNvSpPr txBox="1"/>
              <p:nvPr/>
            </p:nvSpPr>
            <p:spPr>
              <a:xfrm>
                <a:off x="4239612" y="2344224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101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88091E6-5D18-45CF-911E-69D7E2EF251C}"/>
                  </a:ext>
                </a:extLst>
              </p:cNvPr>
              <p:cNvSpPr txBox="1"/>
              <p:nvPr/>
            </p:nvSpPr>
            <p:spPr>
              <a:xfrm>
                <a:off x="5337498" y="2344224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000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9B255D7-B8A8-4E4C-89E2-0883C281C44E}"/>
                  </a:ext>
                </a:extLst>
              </p:cNvPr>
              <p:cNvSpPr txBox="1"/>
              <p:nvPr/>
            </p:nvSpPr>
            <p:spPr>
              <a:xfrm>
                <a:off x="3431814" y="3137493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000</a:t>
                </a: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A2E1A69-69D7-4C47-81ED-8DDE0250363B}"/>
                </a:ext>
              </a:extLst>
            </p:cNvPr>
            <p:cNvCxnSpPr/>
            <p:nvPr/>
          </p:nvCxnSpPr>
          <p:spPr>
            <a:xfrm>
              <a:off x="9612608" y="1487966"/>
              <a:ext cx="0" cy="2275347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CB7178C-0548-4FAE-BA92-9447A37C7D55}"/>
                </a:ext>
              </a:extLst>
            </p:cNvPr>
            <p:cNvCxnSpPr/>
            <p:nvPr/>
          </p:nvCxnSpPr>
          <p:spPr>
            <a:xfrm>
              <a:off x="7205279" y="3844284"/>
              <a:ext cx="0" cy="2275347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8208D93-71FA-4182-A88C-327444BF48E6}"/>
                </a:ext>
              </a:extLst>
            </p:cNvPr>
            <p:cNvCxnSpPr/>
            <p:nvPr/>
          </p:nvCxnSpPr>
          <p:spPr>
            <a:xfrm>
              <a:off x="3886391" y="3763313"/>
              <a:ext cx="0" cy="2275347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987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918</Words>
  <Application>Microsoft Office PowerPoint</Application>
  <PresentationFormat>Widescreen</PresentationFormat>
  <Paragraphs>122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Courier New</vt:lpstr>
      <vt:lpstr>Office Theme</vt:lpstr>
      <vt:lpstr>Making the most of citizen science</vt:lpstr>
      <vt:lpstr>PowerPoint Presentation</vt:lpstr>
      <vt:lpstr>Citizen science data of frogs</vt:lpstr>
      <vt:lpstr>Using citizen science to monitor frogs</vt:lpstr>
      <vt:lpstr>NAAMP’s concern; Are frog species declining?</vt:lpstr>
      <vt:lpstr>NAAMP originally wanted a population index</vt:lpstr>
      <vt:lpstr>A considered sampling design</vt:lpstr>
      <vt:lpstr>A  survey method designed to maximise inference</vt:lpstr>
      <vt:lpstr>Single season occupancy model</vt:lpstr>
      <vt:lpstr>Interested in what influenced detection (p)</vt:lpstr>
      <vt:lpstr>Interested in what influenced detection (p)</vt:lpstr>
      <vt:lpstr>Understanding equations</vt:lpstr>
      <vt:lpstr>What influenced occupancy (ψ)?</vt:lpstr>
      <vt:lpstr>What influenced detection?</vt:lpstr>
      <vt:lpstr>You cannot ignore imperfect detection</vt:lpstr>
      <vt:lpstr>What influenced occupancy?</vt:lpstr>
      <vt:lpstr>What do they suggest based on their results?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the most of citizen science</dc:title>
  <dc:creator>Deon Roos</dc:creator>
  <cp:lastModifiedBy>Deon Roos</cp:lastModifiedBy>
  <cp:revision>22</cp:revision>
  <dcterms:created xsi:type="dcterms:W3CDTF">2021-01-21T09:43:31Z</dcterms:created>
  <dcterms:modified xsi:type="dcterms:W3CDTF">2021-01-21T14:05:38Z</dcterms:modified>
</cp:coreProperties>
</file>